
<file path=[Content_Types].xml><?xml version="1.0" encoding="utf-8"?>
<Types xmlns="http://schemas.openxmlformats.org/package/2006/content-types">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8"/>
  </p:notesMasterIdLst>
  <p:sldIdLst>
    <p:sldId id="270" r:id="rId5"/>
    <p:sldId id="267" r:id="rId6"/>
    <p:sldId id="257" r:id="rId7"/>
    <p:sldId id="268" r:id="rId8"/>
    <p:sldId id="272" r:id="rId9"/>
    <p:sldId id="273" r:id="rId10"/>
    <p:sldId id="274" r:id="rId11"/>
    <p:sldId id="275" r:id="rId12"/>
    <p:sldId id="276" r:id="rId13"/>
    <p:sldId id="277" r:id="rId14"/>
    <p:sldId id="278" r:id="rId15"/>
    <p:sldId id="279" r:id="rId16"/>
    <p:sldId id="28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88" d="100"/>
          <a:sy n="88" d="100"/>
        </p:scale>
        <p:origin x="576" y="7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4/4/2024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4/4/2024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4/4/2024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4/4/2024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4/4/2024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pynput.readthedocs.io/en/latest/index.html" TargetMode="External"/><Relationship Id="rId2" Type="http://schemas.openxmlformats.org/officeDocument/2006/relationships/hyperlink" Target="https://docs.python.org/3/index.htm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9950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162364" y="4477649"/>
            <a:ext cx="5683047" cy="1729172"/>
          </a:xfrm>
        </p:spPr>
        <p:txBody>
          <a:bodyPr>
            <a:normAutofit fontScale="92500"/>
          </a:bodyPr>
          <a:lstStyle/>
          <a:p>
            <a:pPr algn="l">
              <a:spcAft>
                <a:spcPts val="600"/>
              </a:spcAft>
            </a:pPr>
            <a:r>
              <a:rPr lang="en-US" sz="1800" b="1" dirty="0" smtClean="0">
                <a:solidFill>
                  <a:srgbClr val="FFFFFF"/>
                </a:solidFill>
                <a:latin typeface="Adobe Caslon Pro Bold" panose="0205070206050A020403" pitchFamily="18" charset="0"/>
              </a:rPr>
              <a:t>Presented By :</a:t>
            </a:r>
          </a:p>
          <a:p>
            <a:pPr algn="l">
              <a:spcAft>
                <a:spcPts val="600"/>
              </a:spcAft>
            </a:pPr>
            <a:r>
              <a:rPr lang="en-US" sz="1800" b="1" dirty="0">
                <a:solidFill>
                  <a:srgbClr val="FFFFFF"/>
                </a:solidFill>
                <a:latin typeface="Adobe Caslon Pro Bold" panose="0205070206050A020403" pitchFamily="18" charset="0"/>
              </a:rPr>
              <a:t>	</a:t>
            </a:r>
            <a:r>
              <a:rPr lang="en-US" sz="1800" b="1" dirty="0" smtClean="0">
                <a:solidFill>
                  <a:srgbClr val="FFFFFF"/>
                </a:solidFill>
                <a:latin typeface="Adobe Caslon Pro Bold" panose="0205070206050A020403" pitchFamily="18" charset="0"/>
              </a:rPr>
              <a:t>Santhosh R </a:t>
            </a:r>
          </a:p>
          <a:p>
            <a:pPr algn="l">
              <a:spcAft>
                <a:spcPts val="600"/>
              </a:spcAft>
            </a:pPr>
            <a:r>
              <a:rPr lang="en-US" sz="1800" b="1" dirty="0" smtClean="0">
                <a:solidFill>
                  <a:srgbClr val="FFFFFF"/>
                </a:solidFill>
                <a:latin typeface="Adobe Caslon Pro Bold" panose="0205070206050A020403" pitchFamily="18" charset="0"/>
              </a:rPr>
              <a:t>	</a:t>
            </a:r>
            <a:r>
              <a:rPr lang="en-US" sz="1800" b="1" dirty="0" err="1" smtClean="0">
                <a:solidFill>
                  <a:srgbClr val="FFFFFF"/>
                </a:solidFill>
                <a:latin typeface="Adobe Caslon Pro Bold" panose="0205070206050A020403" pitchFamily="18" charset="0"/>
              </a:rPr>
              <a:t>Anjalai</a:t>
            </a:r>
            <a:r>
              <a:rPr lang="en-US" sz="1800" b="1" dirty="0" smtClean="0">
                <a:solidFill>
                  <a:srgbClr val="FFFFFF"/>
                </a:solidFill>
                <a:latin typeface="Adobe Caslon Pro Bold" panose="0205070206050A020403" pitchFamily="18" charset="0"/>
              </a:rPr>
              <a:t> </a:t>
            </a:r>
            <a:r>
              <a:rPr lang="en-US" sz="1800" b="1" dirty="0" err="1" smtClean="0">
                <a:solidFill>
                  <a:srgbClr val="FFFFFF"/>
                </a:solidFill>
                <a:latin typeface="Adobe Caslon Pro Bold" panose="0205070206050A020403" pitchFamily="18" charset="0"/>
              </a:rPr>
              <a:t>Ammal</a:t>
            </a:r>
            <a:r>
              <a:rPr lang="en-US" sz="1800" b="1" dirty="0" smtClean="0">
                <a:solidFill>
                  <a:srgbClr val="FFFFFF"/>
                </a:solidFill>
                <a:latin typeface="Adobe Caslon Pro Bold" panose="0205070206050A020403" pitchFamily="18" charset="0"/>
              </a:rPr>
              <a:t> </a:t>
            </a:r>
            <a:r>
              <a:rPr lang="en-US" sz="1800" b="1" dirty="0" err="1" smtClean="0">
                <a:solidFill>
                  <a:srgbClr val="FFFFFF"/>
                </a:solidFill>
                <a:latin typeface="Adobe Caslon Pro Bold" panose="0205070206050A020403" pitchFamily="18" charset="0"/>
              </a:rPr>
              <a:t>Mahalingam</a:t>
            </a:r>
            <a:r>
              <a:rPr lang="en-US" sz="1800" b="1" dirty="0" smtClean="0">
                <a:solidFill>
                  <a:srgbClr val="FFFFFF"/>
                </a:solidFill>
                <a:latin typeface="Adobe Caslon Pro Bold" panose="0205070206050A020403" pitchFamily="18" charset="0"/>
              </a:rPr>
              <a:t> Engineering College</a:t>
            </a:r>
          </a:p>
          <a:p>
            <a:pPr algn="l">
              <a:spcAft>
                <a:spcPts val="600"/>
              </a:spcAft>
            </a:pPr>
            <a:r>
              <a:rPr lang="en-US" sz="1800" b="1" dirty="0">
                <a:solidFill>
                  <a:srgbClr val="FFFFFF"/>
                </a:solidFill>
                <a:latin typeface="Adobe Caslon Pro Bold" panose="0205070206050A020403" pitchFamily="18" charset="0"/>
              </a:rPr>
              <a:t>	</a:t>
            </a:r>
            <a:r>
              <a:rPr lang="en-US" sz="1800" b="1" dirty="0" smtClean="0">
                <a:solidFill>
                  <a:srgbClr val="FFFFFF"/>
                </a:solidFill>
                <a:latin typeface="Adobe Caslon Pro Bold" panose="0205070206050A020403" pitchFamily="18" charset="0"/>
              </a:rPr>
              <a:t>Department Of Informatio</a:t>
            </a:r>
            <a:r>
              <a:rPr lang="en-US" sz="1800" b="1" dirty="0" smtClean="0">
                <a:solidFill>
                  <a:srgbClr val="FFFFFF"/>
                </a:solidFill>
                <a:latin typeface="Adobe Caslon Pro Bold" panose="0205070206050A020403" pitchFamily="18" charset="0"/>
              </a:rPr>
              <a:t>n Technology</a:t>
            </a:r>
            <a:endParaRPr lang="en-US" sz="1800" b="1" dirty="0" smtClean="0">
              <a:solidFill>
                <a:srgbClr val="FFFFFF"/>
              </a:solidFill>
              <a:latin typeface="Adobe Caslon Pro Bold" panose="0205070206050A020403" pitchFamily="18" charset="0"/>
            </a:endParaRPr>
          </a:p>
          <a:p>
            <a:pPr algn="l">
              <a:spcAft>
                <a:spcPts val="600"/>
              </a:spcAft>
            </a:pPr>
            <a:endParaRPr lang="en-US" sz="1800" b="1" dirty="0">
              <a:solidFill>
                <a:srgbClr val="FFFFFF"/>
              </a:solidFill>
              <a:latin typeface="Adobe Caslon Pro Bold" panose="0205070206050A020403" pitchFamily="18" charset="0"/>
            </a:endParaRPr>
          </a:p>
        </p:txBody>
      </p:sp>
      <p:sp>
        <p:nvSpPr>
          <p:cNvPr id="4" name="Title 3"/>
          <p:cNvSpPr>
            <a:spLocks noGrp="1"/>
          </p:cNvSpPr>
          <p:nvPr>
            <p:ph type="ctrTitle"/>
          </p:nvPr>
        </p:nvSpPr>
        <p:spPr>
          <a:xfrm>
            <a:off x="-199019" y="-14843"/>
            <a:ext cx="8951134" cy="1680357"/>
          </a:xfrm>
        </p:spPr>
        <p:txBody>
          <a:bodyPr/>
          <a:lstStyle/>
          <a:p>
            <a:r>
              <a:rPr lang="en-US" b="1" dirty="0" err="1" smtClean="0">
                <a:solidFill>
                  <a:srgbClr val="FFFFFF"/>
                </a:solidFill>
                <a:latin typeface="Bodoni MT" panose="02070603080606020203" pitchFamily="18" charset="0"/>
              </a:rPr>
              <a:t>keylogger</a:t>
            </a:r>
            <a:endParaRPr lang="en-US" b="1" dirty="0">
              <a:solidFill>
                <a:srgbClr val="FFFFFF"/>
              </a:solidFill>
              <a:latin typeface="Bodoni MT" panose="02070603080606020203" pitchFamily="18" charset="0"/>
            </a:endParaRPr>
          </a:p>
        </p:txBody>
      </p:sp>
    </p:spTree>
    <p:extLst>
      <p:ext uri="{BB962C8B-B14F-4D97-AF65-F5344CB8AC3E}">
        <p14:creationId xmlns:p14="http://schemas.microsoft.com/office/powerpoint/2010/main" val="33155036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Conclusion</a:t>
            </a:r>
            <a:endParaRPr lang="en-US"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371600" y="1861457"/>
            <a:ext cx="10482943" cy="4612032"/>
          </a:xfrm>
          <a:prstGeom prst="rect">
            <a:avLst/>
          </a:prstGeom>
          <a:noFill/>
        </p:spPr>
        <p:txBody>
          <a:bodyPr wrap="square" rtlCol="0">
            <a:spAutoFit/>
          </a:bodyPr>
          <a:lstStyle/>
          <a:p>
            <a:pPr algn="just">
              <a:lnSpc>
                <a:spcPct val="150000"/>
              </a:lnSpc>
            </a:pPr>
            <a:r>
              <a:rPr lang="en-US" dirty="0" smtClean="0">
                <a:latin typeface="Times New Roman" panose="02020603050405020304" pitchFamily="18" charset="0"/>
                <a:cs typeface="Times New Roman" panose="02020603050405020304" pitchFamily="18" charset="0"/>
              </a:rPr>
              <a:t>	In </a:t>
            </a:r>
            <a:r>
              <a:rPr lang="en-US" dirty="0">
                <a:latin typeface="Times New Roman" panose="02020603050405020304" pitchFamily="18" charset="0"/>
                <a:cs typeface="Times New Roman" panose="02020603050405020304" pitchFamily="18" charset="0"/>
              </a:rPr>
              <a:t>conclusion, the developed </a:t>
            </a:r>
            <a:r>
              <a:rPr lang="en-US" dirty="0" err="1">
                <a:latin typeface="Times New Roman" panose="02020603050405020304" pitchFamily="18" charset="0"/>
                <a:cs typeface="Times New Roman" panose="02020603050405020304" pitchFamily="18" charset="0"/>
              </a:rPr>
              <a:t>keylogger</a:t>
            </a:r>
            <a:r>
              <a:rPr lang="en-US" dirty="0">
                <a:latin typeface="Times New Roman" panose="02020603050405020304" pitchFamily="18" charset="0"/>
                <a:cs typeface="Times New Roman" panose="02020603050405020304" pitchFamily="18" charset="0"/>
              </a:rPr>
              <a:t> project offers a basic yet functional implementation for capturing keyboard events. Through a combination of GUI elements and Python scripts, users can easily start and stop the keylogging process. The program efficiently logs key press, hold, and release events, storing the data both in a text file and a JSON format. However, it's essential to note that while this project serves educational purposes, the ethical implications of deploying such a tool must be considered carefully. Misuse of </a:t>
            </a:r>
            <a:r>
              <a:rPr lang="en-US" dirty="0" err="1">
                <a:latin typeface="Times New Roman" panose="02020603050405020304" pitchFamily="18" charset="0"/>
                <a:cs typeface="Times New Roman" panose="02020603050405020304" pitchFamily="18" charset="0"/>
              </a:rPr>
              <a:t>keyloggers</a:t>
            </a:r>
            <a:r>
              <a:rPr lang="en-US" dirty="0">
                <a:latin typeface="Times New Roman" panose="02020603050405020304" pitchFamily="18" charset="0"/>
                <a:cs typeface="Times New Roman" panose="02020603050405020304" pitchFamily="18" charset="0"/>
              </a:rPr>
              <a:t> can violate privacy rights and legal regulations. Therefore, users should exercise caution and adhere to ethical standards when deploying and using such software. Additionally, further enhancements could be made to improve the project's functionality and security, such as adding encryption for the logged data and implementing measures to prevent unauthorized access. Overall, this project provides a foundational understanding of </a:t>
            </a:r>
            <a:r>
              <a:rPr lang="en-US" dirty="0" err="1">
                <a:latin typeface="Times New Roman" panose="02020603050405020304" pitchFamily="18" charset="0"/>
                <a:cs typeface="Times New Roman" panose="02020603050405020304" pitchFamily="18" charset="0"/>
              </a:rPr>
              <a:t>keylogger</a:t>
            </a:r>
            <a:r>
              <a:rPr lang="en-US" dirty="0">
                <a:latin typeface="Times New Roman" panose="02020603050405020304" pitchFamily="18" charset="0"/>
                <a:cs typeface="Times New Roman" panose="02020603050405020304" pitchFamily="18" charset="0"/>
              </a:rPr>
              <a:t> development and serves as a basis for exploring more advanced concepts in cybersecurity and software development.</a:t>
            </a:r>
          </a:p>
        </p:txBody>
      </p:sp>
    </p:spTree>
    <p:extLst>
      <p:ext uri="{BB962C8B-B14F-4D97-AF65-F5344CB8AC3E}">
        <p14:creationId xmlns:p14="http://schemas.microsoft.com/office/powerpoint/2010/main" val="16990817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0714" y="489857"/>
            <a:ext cx="9601200" cy="1485900"/>
          </a:xfrm>
        </p:spPr>
        <p:txBody>
          <a:bodyPr/>
          <a:lstStyle/>
          <a:p>
            <a:r>
              <a:rPr lang="en-US" b="1" dirty="0">
                <a:latin typeface="Times New Roman" panose="02020603050405020304" pitchFamily="18" charset="0"/>
                <a:ea typeface="+mn-lt"/>
                <a:cs typeface="Times New Roman" panose="02020603050405020304" pitchFamily="18" charset="0"/>
              </a:rPr>
              <a:t>Future Scope</a:t>
            </a:r>
            <a:br>
              <a:rPr lang="en-US" b="1" dirty="0">
                <a:latin typeface="Times New Roman" panose="02020603050405020304" pitchFamily="18" charset="0"/>
                <a:ea typeface="+mn-lt"/>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240971" y="1698171"/>
            <a:ext cx="10178143" cy="5159829"/>
          </a:xfrm>
        </p:spPr>
        <p:txBody>
          <a:bodyPr>
            <a:normAutofit fontScale="85000" lnSpcReduction="10000"/>
          </a:bodyPr>
          <a:lstStyle/>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Enhanced Security Features:</a:t>
            </a:r>
            <a:r>
              <a:rPr lang="en-US" dirty="0">
                <a:latin typeface="Times New Roman" panose="02020603050405020304" pitchFamily="18" charset="0"/>
                <a:cs typeface="Times New Roman" panose="02020603050405020304" pitchFamily="18" charset="0"/>
              </a:rPr>
              <a:t> Implement encryption techniques to secure the logged keystrokes, ensuring that sensitive information remains protected from unauthorized access.</a:t>
            </a:r>
          </a:p>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Remote Monitoring Capabilities:</a:t>
            </a:r>
            <a:r>
              <a:rPr lang="en-US" dirty="0">
                <a:latin typeface="Times New Roman" panose="02020603050405020304" pitchFamily="18" charset="0"/>
                <a:cs typeface="Times New Roman" panose="02020603050405020304" pitchFamily="18" charset="0"/>
              </a:rPr>
              <a:t> Integrate networking functionalities to allow remote monitoring and retrieval of logged keystrokes, enabling users to access the data from anywhere securely.</a:t>
            </a:r>
          </a:p>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User Authentication:</a:t>
            </a:r>
            <a:r>
              <a:rPr lang="en-US" dirty="0">
                <a:latin typeface="Times New Roman" panose="02020603050405020304" pitchFamily="18" charset="0"/>
                <a:cs typeface="Times New Roman" panose="02020603050405020304" pitchFamily="18" charset="0"/>
              </a:rPr>
              <a:t> Implement user authentication mechanisms to restrict access to the </a:t>
            </a:r>
            <a:r>
              <a:rPr lang="en-US" dirty="0" err="1">
                <a:latin typeface="Times New Roman" panose="02020603050405020304" pitchFamily="18" charset="0"/>
                <a:cs typeface="Times New Roman" panose="02020603050405020304" pitchFamily="18" charset="0"/>
              </a:rPr>
              <a:t>keylogger</a:t>
            </a:r>
            <a:r>
              <a:rPr lang="en-US" dirty="0">
                <a:latin typeface="Times New Roman" panose="02020603050405020304" pitchFamily="18" charset="0"/>
                <a:cs typeface="Times New Roman" panose="02020603050405020304" pitchFamily="18" charset="0"/>
              </a:rPr>
              <a:t> application, ensuring that only authorized users can start or stop the keylogging process.</a:t>
            </a:r>
          </a:p>
          <a:p>
            <a:pPr>
              <a:buFont typeface="Wingdings" panose="05000000000000000000" pitchFamily="2" charset="2"/>
              <a:buChar char="v"/>
            </a:pPr>
            <a:r>
              <a:rPr lang="en-US" b="1" dirty="0" smtClean="0">
                <a:latin typeface="Times New Roman" panose="02020603050405020304" pitchFamily="18" charset="0"/>
                <a:cs typeface="Times New Roman" panose="02020603050405020304" pitchFamily="18" charset="0"/>
              </a:rPr>
              <a:t>GUI </a:t>
            </a:r>
            <a:r>
              <a:rPr lang="en-US" b="1" dirty="0">
                <a:latin typeface="Times New Roman" panose="02020603050405020304" pitchFamily="18" charset="0"/>
                <a:cs typeface="Times New Roman" panose="02020603050405020304" pitchFamily="18" charset="0"/>
              </a:rPr>
              <a:t>Improvements:</a:t>
            </a:r>
            <a:r>
              <a:rPr lang="en-US" dirty="0">
                <a:latin typeface="Times New Roman" panose="02020603050405020304" pitchFamily="18" charset="0"/>
                <a:cs typeface="Times New Roman" panose="02020603050405020304" pitchFamily="18" charset="0"/>
              </a:rPr>
              <a:t> Enhance the graphical user interface (GUI) with more intuitive controls, visual indicators, and customizable settings to improve usability and user experience.</a:t>
            </a:r>
          </a:p>
          <a:p>
            <a:pPr>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Logging Configuration:</a:t>
            </a:r>
            <a:r>
              <a:rPr lang="en-US" dirty="0">
                <a:latin typeface="Times New Roman" panose="02020603050405020304" pitchFamily="18" charset="0"/>
                <a:cs typeface="Times New Roman" panose="02020603050405020304" pitchFamily="18" charset="0"/>
              </a:rPr>
              <a:t> Allow users to configure logging settings, such as specifying which keys to monitor or excluding certain applications from logging, providing greater flexibility and customization options.</a:t>
            </a:r>
          </a:p>
          <a:p>
            <a:pPr>
              <a:buFont typeface="Wingdings" panose="05000000000000000000" pitchFamily="2" charset="2"/>
              <a:buChar char="v"/>
            </a:pPr>
            <a:r>
              <a:rPr lang="en-US" b="1" dirty="0" smtClean="0">
                <a:latin typeface="Times New Roman" panose="02020603050405020304" pitchFamily="18" charset="0"/>
                <a:cs typeface="Times New Roman" panose="02020603050405020304" pitchFamily="18" charset="0"/>
              </a:rPr>
              <a:t>Integration with Security Suites:</a:t>
            </a:r>
            <a:r>
              <a:rPr lang="en-US" dirty="0" smtClean="0">
                <a:latin typeface="Times New Roman" panose="02020603050405020304" pitchFamily="18" charset="0"/>
                <a:cs typeface="Times New Roman" panose="02020603050405020304" pitchFamily="18" charset="0"/>
              </a:rPr>
              <a:t> Integrate the </a:t>
            </a:r>
            <a:r>
              <a:rPr lang="en-US" dirty="0" err="1" smtClean="0">
                <a:latin typeface="Times New Roman" panose="02020603050405020304" pitchFamily="18" charset="0"/>
                <a:cs typeface="Times New Roman" panose="02020603050405020304" pitchFamily="18" charset="0"/>
              </a:rPr>
              <a:t>keylogger</a:t>
            </a:r>
            <a:r>
              <a:rPr lang="en-US" dirty="0" smtClean="0">
                <a:latin typeface="Times New Roman" panose="02020603050405020304" pitchFamily="18" charset="0"/>
                <a:cs typeface="Times New Roman" panose="02020603050405020304" pitchFamily="18" charset="0"/>
              </a:rPr>
              <a:t> project with comprehensive security suites or endpoint protection solutions to offer an all-in-one solution for safeguarding against various cyber threats.</a:t>
            </a:r>
          </a:p>
          <a:p>
            <a:pPr>
              <a:buFont typeface="Wingdings" panose="05000000000000000000" pitchFamily="2" charset="2"/>
              <a:buChar char="v"/>
            </a:pPr>
            <a:r>
              <a:rPr lang="en-US" b="1" dirty="0" smtClean="0">
                <a:latin typeface="Times New Roman" panose="02020603050405020304" pitchFamily="18" charset="0"/>
                <a:cs typeface="Times New Roman" panose="02020603050405020304" pitchFamily="18" charset="0"/>
              </a:rPr>
              <a:t>Compliance with Regulations:</a:t>
            </a:r>
            <a:r>
              <a:rPr lang="en-US" dirty="0" smtClean="0">
                <a:latin typeface="Times New Roman" panose="02020603050405020304" pitchFamily="18" charset="0"/>
                <a:cs typeface="Times New Roman" panose="02020603050405020304" pitchFamily="18" charset="0"/>
              </a:rPr>
              <a:t> Ensure compliance with relevant privacy regulations (e.g., GDPR, CCPA) by implementing features for data anonymization, consent management, and secure data handling practices.</a:t>
            </a:r>
          </a:p>
          <a:p>
            <a:pPr>
              <a:buFont typeface="Wingdings" panose="05000000000000000000" pitchFamily="2" charset="2"/>
              <a:buChar char="v"/>
            </a:pPr>
            <a:r>
              <a:rPr lang="en-US" b="1" dirty="0" smtClean="0">
                <a:latin typeface="Times New Roman" panose="02020603050405020304" pitchFamily="18" charset="0"/>
                <a:cs typeface="Times New Roman" panose="02020603050405020304" pitchFamily="18" charset="0"/>
              </a:rPr>
              <a:t>Educational </a:t>
            </a:r>
            <a:r>
              <a:rPr lang="en-US" b="1" dirty="0">
                <a:latin typeface="Times New Roman" panose="02020603050405020304" pitchFamily="18" charset="0"/>
                <a:cs typeface="Times New Roman" panose="02020603050405020304" pitchFamily="18" charset="0"/>
              </a:rPr>
              <a:t>Resources:</a:t>
            </a:r>
            <a:r>
              <a:rPr lang="en-US" dirty="0">
                <a:latin typeface="Times New Roman" panose="02020603050405020304" pitchFamily="18" charset="0"/>
                <a:cs typeface="Times New Roman" panose="02020603050405020304" pitchFamily="18" charset="0"/>
              </a:rPr>
              <a:t> Develop educational resources and documentation to help users understand the ethical implications of keylogging and provide guidance on responsible usage and deployment practices.</a:t>
            </a:r>
          </a:p>
          <a:p>
            <a:pPr>
              <a:buFont typeface="Wingdings" panose="05000000000000000000" pitchFamily="2" charset="2"/>
              <a:buChar char="v"/>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3609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ea typeface="+mn-lt"/>
                <a:cs typeface="Times New Roman" panose="02020603050405020304" pitchFamily="18" charset="0"/>
              </a:rPr>
              <a:t>References</a:t>
            </a:r>
            <a:endParaRPr lang="en-US" dirty="0">
              <a:latin typeface="Times New Roman" panose="02020603050405020304" pitchFamily="18" charset="0"/>
              <a:cs typeface="Times New Roman" panose="02020603050405020304" pitchFamily="18" charset="0"/>
            </a:endParaRPr>
          </a:p>
        </p:txBody>
      </p:sp>
      <p:sp>
        <p:nvSpPr>
          <p:cNvPr id="4" name="Rectangle 1"/>
          <p:cNvSpPr>
            <a:spLocks noGrp="1" noChangeArrowheads="1"/>
          </p:cNvSpPr>
          <p:nvPr>
            <p:ph idx="1"/>
          </p:nvPr>
        </p:nvSpPr>
        <p:spPr bwMode="auto">
          <a:xfrm>
            <a:off x="1959428" y="2171700"/>
            <a:ext cx="9884229"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Python Software Foundation. (</a:t>
            </a:r>
            <a:r>
              <a:rPr kumimoji="0" lang="en-US" altLang="en-US" sz="1800" b="0" i="0" u="none" strike="noStrike" cap="none" normalizeH="0" baseline="0" dirty="0" err="1" smtClean="0">
                <a:ln>
                  <a:noFill/>
                </a:ln>
                <a:solidFill>
                  <a:schemeClr val="tx1"/>
                </a:solidFill>
                <a:effectLst/>
                <a:latin typeface="Times New Roman" panose="02020603050405020304" pitchFamily="18" charset="0"/>
                <a:cs typeface="Times New Roman" panose="02020603050405020304" pitchFamily="18" charset="0"/>
              </a:rPr>
              <a:t>n.d.</a:t>
            </a:r>
            <a:r>
              <a:rPr kumimoji="0" lang="en-US" altLang="en-US"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Python 3.9.7 Documentation. Retrieved from </a:t>
            </a:r>
            <a:r>
              <a:rPr kumimoji="0" lang="en-US" altLang="en-US" sz="1800" b="0" i="0" u="sng" strike="noStrike" cap="none" normalizeH="0" baseline="0" dirty="0" smtClean="0">
                <a:ln>
                  <a:noFill/>
                </a:ln>
                <a:solidFill>
                  <a:schemeClr val="accent5">
                    <a:lumMod val="75000"/>
                  </a:schemeClr>
                </a:solidFill>
                <a:effectLst/>
                <a:latin typeface="Times New Roman" panose="02020603050405020304" pitchFamily="18" charset="0"/>
                <a:cs typeface="Times New Roman" panose="02020603050405020304" pitchFamily="18" charset="0"/>
                <a:hlinkClick r:id="rId2"/>
              </a:rPr>
              <a:t>https://docs.python.org/3/index.html</a:t>
            </a:r>
            <a:endParaRPr kumimoji="0" lang="en-US" altLang="en-US" sz="1800" b="0" i="0" u="sng" strike="noStrike" cap="none" normalizeH="0" baseline="0" dirty="0" smtClean="0">
              <a:ln>
                <a:noFill/>
              </a:ln>
              <a:solidFill>
                <a:schemeClr val="accent5">
                  <a:lumMod val="75000"/>
                </a:schemeClr>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err="1" smtClean="0">
                <a:ln>
                  <a:noFill/>
                </a:ln>
                <a:solidFill>
                  <a:schemeClr val="tx1"/>
                </a:solidFill>
                <a:effectLst/>
                <a:latin typeface="Times New Roman" panose="02020603050405020304" pitchFamily="18" charset="0"/>
                <a:cs typeface="Times New Roman" panose="02020603050405020304" pitchFamily="18" charset="0"/>
              </a:rPr>
              <a:t>Tkinter</a:t>
            </a:r>
            <a:r>
              <a:rPr kumimoji="0" lang="en-US" altLang="en-US"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GUI Programming by Example: Learn to create modern GUIs using </a:t>
            </a:r>
            <a:r>
              <a:rPr kumimoji="0" lang="en-US" altLang="en-US" sz="1800" b="0" i="0" u="none" strike="noStrike" cap="none" normalizeH="0" baseline="0" dirty="0" err="1" smtClean="0">
                <a:ln>
                  <a:noFill/>
                </a:ln>
                <a:solidFill>
                  <a:schemeClr val="tx1"/>
                </a:solidFill>
                <a:effectLst/>
                <a:latin typeface="Times New Roman" panose="02020603050405020304" pitchFamily="18" charset="0"/>
                <a:cs typeface="Times New Roman" panose="02020603050405020304" pitchFamily="18" charset="0"/>
              </a:rPr>
              <a:t>Tkinter</a:t>
            </a:r>
            <a:r>
              <a:rPr kumimoji="0" lang="en-US" altLang="en-US"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by David Love, </a:t>
            </a:r>
            <a:r>
              <a:rPr kumimoji="0" lang="en-US" altLang="en-US" sz="1800" b="0" i="0" u="none" strike="noStrike" cap="none" normalizeH="0" baseline="0" dirty="0" err="1" smtClean="0">
                <a:ln>
                  <a:noFill/>
                </a:ln>
                <a:solidFill>
                  <a:schemeClr val="tx1"/>
                </a:solidFill>
                <a:effectLst/>
                <a:latin typeface="Times New Roman" panose="02020603050405020304" pitchFamily="18" charset="0"/>
                <a:cs typeface="Times New Roman" panose="02020603050405020304" pitchFamily="18" charset="0"/>
              </a:rPr>
              <a:t>Packt</a:t>
            </a:r>
            <a:r>
              <a:rPr kumimoji="0" lang="en-US" altLang="en-US"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Publishing, 2018.</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err="1" smtClean="0">
                <a:ln>
                  <a:noFill/>
                </a:ln>
                <a:solidFill>
                  <a:schemeClr val="tx1"/>
                </a:solidFill>
                <a:effectLst/>
                <a:latin typeface="Times New Roman" panose="02020603050405020304" pitchFamily="18" charset="0"/>
                <a:cs typeface="Times New Roman" panose="02020603050405020304" pitchFamily="18" charset="0"/>
              </a:rPr>
              <a:t>Pynput</a:t>
            </a:r>
            <a:r>
              <a:rPr kumimoji="0" lang="en-US" altLang="en-US"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Documentation. (</a:t>
            </a:r>
            <a:r>
              <a:rPr kumimoji="0" lang="en-US" altLang="en-US" sz="1800" b="0" i="0" u="none" strike="noStrike" cap="none" normalizeH="0" baseline="0" dirty="0" err="1" smtClean="0">
                <a:ln>
                  <a:noFill/>
                </a:ln>
                <a:solidFill>
                  <a:schemeClr val="tx1"/>
                </a:solidFill>
                <a:effectLst/>
                <a:latin typeface="Times New Roman" panose="02020603050405020304" pitchFamily="18" charset="0"/>
                <a:cs typeface="Times New Roman" panose="02020603050405020304" pitchFamily="18" charset="0"/>
              </a:rPr>
              <a:t>n.d.</a:t>
            </a:r>
            <a:r>
              <a:rPr kumimoji="0" lang="en-US" altLang="en-US"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Retrieved from </a:t>
            </a:r>
            <a:r>
              <a:rPr kumimoji="0" lang="en-US" altLang="en-US" sz="1800" b="0" i="0" u="sng" strike="noStrike" cap="none" normalizeH="0" baseline="0" dirty="0" smtClean="0">
                <a:ln>
                  <a:noFill/>
                </a:ln>
                <a:solidFill>
                  <a:schemeClr val="accent5">
                    <a:lumMod val="75000"/>
                  </a:schemeClr>
                </a:solidFill>
                <a:effectLst/>
                <a:latin typeface="Times New Roman" panose="02020603050405020304" pitchFamily="18" charset="0"/>
                <a:cs typeface="Times New Roman" panose="02020603050405020304" pitchFamily="18" charset="0"/>
                <a:hlinkClick r:id="rId3"/>
              </a:rPr>
              <a:t>https://pynput.readthedocs.io/en/latest/index.html</a:t>
            </a:r>
            <a:endParaRPr kumimoji="0" lang="en-US" altLang="en-US" sz="1800" b="0" i="0" u="sng" strike="noStrike" cap="none" normalizeH="0" baseline="0" dirty="0" smtClean="0">
              <a:ln>
                <a:noFill/>
              </a:ln>
              <a:solidFill>
                <a:schemeClr val="accent5">
                  <a:lumMod val="75000"/>
                </a:schemeClr>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JSON — JavaScript Object Notation. (</a:t>
            </a:r>
            <a:r>
              <a:rPr kumimoji="0" lang="en-US" altLang="en-US" sz="1800" b="0" i="0" u="none" strike="noStrike" cap="none" normalizeH="0" baseline="0" dirty="0" err="1" smtClean="0">
                <a:ln>
                  <a:noFill/>
                </a:ln>
                <a:solidFill>
                  <a:schemeClr val="tx1"/>
                </a:solidFill>
                <a:effectLst/>
                <a:latin typeface="Times New Roman" panose="02020603050405020304" pitchFamily="18" charset="0"/>
                <a:cs typeface="Times New Roman" panose="02020603050405020304" pitchFamily="18" charset="0"/>
              </a:rPr>
              <a:t>n.d.</a:t>
            </a:r>
            <a:r>
              <a:rPr kumimoji="0" lang="en-US" altLang="en-US" sz="18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Retrieved from </a:t>
            </a:r>
            <a:r>
              <a:rPr kumimoji="0" lang="en-US" altLang="en-US" sz="1800" b="0" i="0" u="sng" strike="noStrike" cap="none" normalizeH="0" baseline="0" dirty="0" smtClean="0">
                <a:ln>
                  <a:noFill/>
                </a:ln>
                <a:solidFill>
                  <a:schemeClr val="accent5">
                    <a:lumMod val="75000"/>
                  </a:schemeClr>
                </a:solidFill>
                <a:effectLst/>
                <a:latin typeface="Times New Roman" panose="02020603050405020304" pitchFamily="18" charset="0"/>
                <a:cs typeface="Times New Roman" panose="02020603050405020304" pitchFamily="18" charset="0"/>
              </a:rPr>
              <a:t>https://www.json.org/json-en.html</a:t>
            </a:r>
          </a:p>
        </p:txBody>
      </p:sp>
    </p:spTree>
    <p:extLst>
      <p:ext uri="{BB962C8B-B14F-4D97-AF65-F5344CB8AC3E}">
        <p14:creationId xmlns:p14="http://schemas.microsoft.com/office/powerpoint/2010/main" val="1343484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cap="none" dirty="0" smtClean="0">
                <a:latin typeface="Times New Roman" panose="02020603050405020304" pitchFamily="18" charset="0"/>
                <a:cs typeface="Times New Roman" panose="02020603050405020304" pitchFamily="18" charset="0"/>
              </a:rPr>
              <a:t>Thank You…</a:t>
            </a:r>
            <a:endParaRPr lang="en-US"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596982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775138"/>
          </a:xfrm>
        </p:spPr>
        <p:txBody>
          <a:bodyPr>
            <a:normAutofit fontScale="90000"/>
          </a:bodyPr>
          <a:lstStyle/>
          <a:p>
            <a:r>
              <a:rPr lang="en-US" b="1" dirty="0" smtClean="0">
                <a:latin typeface="Times New Roman" panose="02020603050405020304" pitchFamily="18" charset="0"/>
                <a:cs typeface="Times New Roman" panose="02020603050405020304" pitchFamily="18" charset="0"/>
              </a:rPr>
              <a:t>Outline:</a:t>
            </a:r>
            <a:br>
              <a:rPr lang="en-US" b="1" dirty="0" smtClean="0">
                <a:latin typeface="Times New Roman" panose="02020603050405020304" pitchFamily="18"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71600" y="1807779"/>
            <a:ext cx="9601200" cy="4059621"/>
          </a:xfrm>
        </p:spPr>
        <p:txBody>
          <a:bodyPr/>
          <a:lstStyle/>
          <a:p>
            <a:pPr marL="685800" indent="-382588">
              <a:buFont typeface="Wingdings" panose="05000000000000000000" pitchFamily="2" charset="2"/>
              <a:buChar char="Ø"/>
            </a:pPr>
            <a:r>
              <a:rPr lang="en-US" b="1" dirty="0">
                <a:latin typeface="Times New Roman" panose="02020603050405020304" pitchFamily="18" charset="0"/>
                <a:ea typeface="+mn-lt"/>
                <a:cs typeface="Times New Roman" panose="02020603050405020304" pitchFamily="18" charset="0"/>
              </a:rPr>
              <a:t>Problem Statement </a:t>
            </a:r>
            <a:endParaRPr lang="en-US" b="1" dirty="0" smtClean="0">
              <a:latin typeface="Times New Roman" panose="02020603050405020304" pitchFamily="18" charset="0"/>
              <a:ea typeface="+mn-lt"/>
              <a:cs typeface="Times New Roman" panose="02020603050405020304" pitchFamily="18" charset="0"/>
            </a:endParaRPr>
          </a:p>
          <a:p>
            <a:pPr marL="685800" indent="-382588">
              <a:buFont typeface="Wingdings" panose="05000000000000000000" pitchFamily="2" charset="2"/>
              <a:buChar char="Ø"/>
            </a:pPr>
            <a:r>
              <a:rPr lang="en-US" b="1" dirty="0" smtClean="0">
                <a:latin typeface="Times New Roman" panose="02020603050405020304" pitchFamily="18" charset="0"/>
                <a:ea typeface="+mn-lt"/>
                <a:cs typeface="Times New Roman" panose="02020603050405020304" pitchFamily="18" charset="0"/>
              </a:rPr>
              <a:t>Proposed </a:t>
            </a:r>
            <a:r>
              <a:rPr lang="en-US" b="1" dirty="0">
                <a:latin typeface="Times New Roman" panose="02020603050405020304" pitchFamily="18" charset="0"/>
                <a:ea typeface="+mn-lt"/>
                <a:cs typeface="Times New Roman" panose="02020603050405020304" pitchFamily="18" charset="0"/>
              </a:rPr>
              <a:t>System/Solution</a:t>
            </a:r>
            <a:endParaRPr lang="en-US" dirty="0">
              <a:latin typeface="Times New Roman" panose="02020603050405020304" pitchFamily="18" charset="0"/>
              <a:cs typeface="Times New Roman" panose="02020603050405020304" pitchFamily="18" charset="0"/>
            </a:endParaRPr>
          </a:p>
          <a:p>
            <a:pPr marL="685800" indent="-382588">
              <a:buFont typeface="Wingdings" panose="05000000000000000000" pitchFamily="2" charset="2"/>
              <a:buChar char="Ø"/>
            </a:pPr>
            <a:r>
              <a:rPr lang="en-US" b="1" dirty="0">
                <a:latin typeface="Times New Roman" panose="02020603050405020304" pitchFamily="18" charset="0"/>
                <a:ea typeface="+mn-lt"/>
                <a:cs typeface="Times New Roman" panose="02020603050405020304" pitchFamily="18" charset="0"/>
              </a:rPr>
              <a:t>System Development Approach </a:t>
            </a:r>
            <a:r>
              <a:rPr lang="en-US" dirty="0">
                <a:latin typeface="Times New Roman" panose="02020603050405020304" pitchFamily="18" charset="0"/>
                <a:ea typeface="+mn-lt"/>
                <a:cs typeface="Times New Roman" panose="02020603050405020304" pitchFamily="18" charset="0"/>
              </a:rPr>
              <a:t>(Technology Used) </a:t>
            </a:r>
          </a:p>
          <a:p>
            <a:pPr marL="685800" indent="-382588">
              <a:buFont typeface="Wingdings" panose="05000000000000000000" pitchFamily="2" charset="2"/>
              <a:buChar char="Ø"/>
            </a:pPr>
            <a:r>
              <a:rPr lang="en-US" b="1" dirty="0">
                <a:latin typeface="Times New Roman" panose="02020603050405020304" pitchFamily="18" charset="0"/>
                <a:ea typeface="+mn-lt"/>
                <a:cs typeface="Times New Roman" panose="02020603050405020304" pitchFamily="18" charset="0"/>
              </a:rPr>
              <a:t>Algorithm &amp; Deployment  </a:t>
            </a:r>
            <a:endParaRPr lang="en-US" dirty="0">
              <a:latin typeface="Times New Roman" panose="02020603050405020304" pitchFamily="18" charset="0"/>
              <a:cs typeface="Times New Roman" panose="02020603050405020304" pitchFamily="18" charset="0"/>
            </a:endParaRPr>
          </a:p>
          <a:p>
            <a:pPr marL="685800" indent="-382588">
              <a:buFont typeface="Wingdings" panose="05000000000000000000" pitchFamily="2" charset="2"/>
              <a:buChar char="Ø"/>
            </a:pPr>
            <a:r>
              <a:rPr lang="en-US" b="1" dirty="0">
                <a:latin typeface="Times New Roman" panose="02020603050405020304" pitchFamily="18" charset="0"/>
                <a:ea typeface="+mn-lt"/>
                <a:cs typeface="Times New Roman" panose="02020603050405020304" pitchFamily="18" charset="0"/>
              </a:rPr>
              <a:t>Result (Output Image)</a:t>
            </a:r>
          </a:p>
          <a:p>
            <a:pPr marL="685800" indent="-382588">
              <a:buFont typeface="Wingdings" panose="05000000000000000000" pitchFamily="2" charset="2"/>
              <a:buChar char="Ø"/>
            </a:pPr>
            <a:r>
              <a:rPr lang="en-US" b="1" dirty="0">
                <a:latin typeface="Times New Roman" panose="02020603050405020304" pitchFamily="18" charset="0"/>
                <a:ea typeface="+mn-lt"/>
                <a:cs typeface="Times New Roman" panose="02020603050405020304" pitchFamily="18" charset="0"/>
              </a:rPr>
              <a:t>Conclusion</a:t>
            </a:r>
            <a:endParaRPr lang="en-US" dirty="0">
              <a:latin typeface="Times New Roman" panose="02020603050405020304" pitchFamily="18" charset="0"/>
              <a:cs typeface="Times New Roman" panose="02020603050405020304" pitchFamily="18" charset="0"/>
            </a:endParaRPr>
          </a:p>
          <a:p>
            <a:pPr marL="685800" indent="-382588">
              <a:buFont typeface="Wingdings" panose="05000000000000000000" pitchFamily="2" charset="2"/>
              <a:buChar char="Ø"/>
            </a:pPr>
            <a:r>
              <a:rPr lang="en-US" b="1" dirty="0">
                <a:latin typeface="Times New Roman" panose="02020603050405020304" pitchFamily="18" charset="0"/>
                <a:ea typeface="+mn-lt"/>
                <a:cs typeface="Times New Roman" panose="02020603050405020304" pitchFamily="18" charset="0"/>
              </a:rPr>
              <a:t>Future Scope</a:t>
            </a:r>
          </a:p>
          <a:p>
            <a:pPr marL="685800" indent="-382588">
              <a:buFont typeface="Wingdings" panose="05000000000000000000" pitchFamily="2" charset="2"/>
              <a:buChar char="Ø"/>
            </a:pPr>
            <a:r>
              <a:rPr lang="en-US" b="1" dirty="0">
                <a:latin typeface="Times New Roman" panose="02020603050405020304" pitchFamily="18" charset="0"/>
                <a:ea typeface="+mn-lt"/>
                <a:cs typeface="Times New Roman" panose="02020603050405020304" pitchFamily="18" charset="0"/>
              </a:rPr>
              <a:t>References</a:t>
            </a:r>
            <a:endParaRPr lang="en-US" dirty="0">
              <a:latin typeface="Times New Roman" panose="02020603050405020304" pitchFamily="18" charset="0"/>
              <a:cs typeface="Times New Roman" panose="02020603050405020304" pitchFamily="18" charset="0"/>
            </a:endParaRPr>
          </a:p>
          <a:p>
            <a:pPr marL="685800" indent="-382588"/>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59102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latin typeface="Times New Roman" panose="02020603050405020304" pitchFamily="18" charset="0"/>
                <a:ea typeface="+mn-lt"/>
                <a:cs typeface="Times New Roman" panose="02020603050405020304" pitchFamily="18" charset="0"/>
              </a:rPr>
              <a:t>Problem Statement</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85000" lnSpcReduction="20000"/>
          </a:bodyPr>
          <a:lstStyle/>
          <a:p>
            <a:pPr marL="0" indent="0" algn="just">
              <a:lnSpc>
                <a:spcPct val="150000"/>
              </a:lnSpc>
              <a:buNone/>
            </a:pPr>
            <a:r>
              <a:rPr lang="en-US" dirty="0" smtClean="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One of the significant concerns in today's digital age, where cybersecurity threats loom large, is the proliferation of key loggers. These stealthy software tools are designed to monitor and record keystrokes on a user's computer without their knowledge. Key loggers pose a severe threat to individuals and organizations as they can capture sensitive information such as passwords, credit card details, and other personal data, leading to identity theft, financial loss, and privacy breaches.</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44171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245" y="158045"/>
            <a:ext cx="8624711" cy="1038577"/>
          </a:xfrm>
        </p:spPr>
        <p:txBody>
          <a:bodyPr>
            <a:normAutofit/>
          </a:bodyPr>
          <a:lstStyle/>
          <a:p>
            <a:pPr algn="l"/>
            <a:r>
              <a:rPr lang="en-US" sz="4000" b="1" cap="none" dirty="0" smtClean="0">
                <a:latin typeface="Times New Roman" panose="02020603050405020304" pitchFamily="18" charset="0"/>
                <a:ea typeface="+mn-lt"/>
                <a:cs typeface="Times New Roman" panose="02020603050405020304" pitchFamily="18" charset="0"/>
              </a:rPr>
              <a:t>Proposed</a:t>
            </a:r>
            <a:r>
              <a:rPr lang="en-US" sz="4000" b="1" cap="none" dirty="0" smtClean="0">
                <a:latin typeface="Arial"/>
                <a:ea typeface="+mn-lt"/>
                <a:cs typeface="Arial"/>
              </a:rPr>
              <a:t> System/Solution</a:t>
            </a:r>
            <a:endParaRPr lang="en-US" sz="4000" cap="none" dirty="0"/>
          </a:p>
        </p:txBody>
      </p:sp>
      <p:sp>
        <p:nvSpPr>
          <p:cNvPr id="4" name="Rectangle 1"/>
          <p:cNvSpPr>
            <a:spLocks noGrp="1" noChangeArrowheads="1"/>
          </p:cNvSpPr>
          <p:nvPr>
            <p:ph type="body" idx="1"/>
          </p:nvPr>
        </p:nvSpPr>
        <p:spPr bwMode="auto">
          <a:xfrm>
            <a:off x="1068817" y="1452217"/>
            <a:ext cx="10056384"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algn="l" eaLnBrk="0" fontAlgn="base" hangingPunct="0">
              <a:lnSpc>
                <a:spcPct val="100000"/>
              </a:lnSpc>
              <a:spcBef>
                <a:spcPct val="0"/>
              </a:spcBef>
              <a:spcAft>
                <a:spcPct val="0"/>
              </a:spcAft>
              <a:buFont typeface="Wingdings" panose="05000000000000000000" pitchFamily="2" charset="2"/>
              <a:buChar char="ü"/>
            </a:pPr>
            <a:r>
              <a:rPr lang="en-US" altLang="en-US" sz="1800" b="1" dirty="0">
                <a:solidFill>
                  <a:schemeClr val="tx1"/>
                </a:solidFill>
                <a:latin typeface="Times New Roman" panose="02020603050405020304" pitchFamily="18" charset="0"/>
                <a:cs typeface="Times New Roman" panose="02020603050405020304" pitchFamily="18" charset="0"/>
              </a:rPr>
              <a:t>Real-time Monitoring:</a:t>
            </a:r>
            <a:r>
              <a:rPr lang="en-US" altLang="en-US" sz="1800" dirty="0">
                <a:solidFill>
                  <a:schemeClr val="tx1"/>
                </a:solidFill>
                <a:latin typeface="Times New Roman" panose="02020603050405020304" pitchFamily="18" charset="0"/>
                <a:cs typeface="Times New Roman" panose="02020603050405020304" pitchFamily="18" charset="0"/>
              </a:rPr>
              <a:t> </a:t>
            </a:r>
            <a:endParaRPr lang="en-US" altLang="en-US" sz="1800" dirty="0" smtClean="0">
              <a:solidFill>
                <a:schemeClr val="tx1"/>
              </a:solidFill>
              <a:latin typeface="Times New Roman" panose="02020603050405020304" pitchFamily="18" charset="0"/>
              <a:cs typeface="Times New Roman" panose="02020603050405020304" pitchFamily="18" charset="0"/>
            </a:endParaRPr>
          </a:p>
          <a:p>
            <a:pPr marL="914400" lvl="0" algn="l" eaLnBrk="0" fontAlgn="base" hangingPunct="0">
              <a:lnSpc>
                <a:spcPct val="100000"/>
              </a:lnSpc>
              <a:spcBef>
                <a:spcPct val="0"/>
              </a:spcBef>
              <a:spcAft>
                <a:spcPct val="0"/>
              </a:spcAft>
            </a:pPr>
            <a:r>
              <a:rPr lang="en-US" altLang="en-US" sz="1800" dirty="0" err="1" smtClean="0">
                <a:solidFill>
                  <a:schemeClr val="tx1"/>
                </a:solidFill>
                <a:latin typeface="Times New Roman" panose="02020603050405020304" pitchFamily="18" charset="0"/>
                <a:cs typeface="Times New Roman" panose="02020603050405020304" pitchFamily="18" charset="0"/>
              </a:rPr>
              <a:t>SecureKey</a:t>
            </a:r>
            <a:r>
              <a:rPr lang="en-US" altLang="en-US" sz="1800" dirty="0" smtClean="0">
                <a:solidFill>
                  <a:schemeClr val="tx1"/>
                </a:solidFill>
                <a:latin typeface="Times New Roman" panose="02020603050405020304" pitchFamily="18" charset="0"/>
                <a:cs typeface="Times New Roman" panose="02020603050405020304" pitchFamily="18" charset="0"/>
              </a:rPr>
              <a:t> </a:t>
            </a:r>
            <a:r>
              <a:rPr lang="en-US" altLang="en-US" sz="1800" dirty="0">
                <a:solidFill>
                  <a:schemeClr val="tx1"/>
                </a:solidFill>
                <a:latin typeface="Times New Roman" panose="02020603050405020304" pitchFamily="18" charset="0"/>
                <a:cs typeface="Times New Roman" panose="02020603050405020304" pitchFamily="18" charset="0"/>
              </a:rPr>
              <a:t>continuously monitors system processes and network activity in real-time to detect any suspicious behavior indicative of key logger activity.</a:t>
            </a:r>
          </a:p>
          <a:p>
            <a:pPr marL="285750" lvl="0" indent="-285750" algn="l" eaLnBrk="0" fontAlgn="base" hangingPunct="0">
              <a:lnSpc>
                <a:spcPct val="100000"/>
              </a:lnSpc>
              <a:spcBef>
                <a:spcPct val="0"/>
              </a:spcBef>
              <a:spcAft>
                <a:spcPct val="0"/>
              </a:spcAft>
              <a:buFont typeface="Wingdings" panose="05000000000000000000" pitchFamily="2" charset="2"/>
              <a:buChar char="ü"/>
            </a:pPr>
            <a:r>
              <a:rPr lang="en-US" altLang="en-US" sz="1800" b="1" dirty="0">
                <a:solidFill>
                  <a:schemeClr val="tx1"/>
                </a:solidFill>
                <a:latin typeface="Times New Roman" panose="02020603050405020304" pitchFamily="18" charset="0"/>
                <a:cs typeface="Times New Roman" panose="02020603050405020304" pitchFamily="18" charset="0"/>
              </a:rPr>
              <a:t>Behavioral Analysis:</a:t>
            </a:r>
            <a:r>
              <a:rPr lang="en-US" altLang="en-US" sz="1800" dirty="0">
                <a:solidFill>
                  <a:schemeClr val="tx1"/>
                </a:solidFill>
                <a:latin typeface="Times New Roman" panose="02020603050405020304" pitchFamily="18" charset="0"/>
                <a:cs typeface="Times New Roman" panose="02020603050405020304" pitchFamily="18" charset="0"/>
              </a:rPr>
              <a:t> </a:t>
            </a:r>
            <a:endParaRPr lang="en-US" altLang="en-US" sz="1800" dirty="0" smtClean="0">
              <a:solidFill>
                <a:schemeClr val="tx1"/>
              </a:solidFill>
              <a:latin typeface="Times New Roman" panose="02020603050405020304" pitchFamily="18" charset="0"/>
              <a:cs typeface="Times New Roman" panose="02020603050405020304" pitchFamily="18" charset="0"/>
            </a:endParaRPr>
          </a:p>
          <a:p>
            <a:pPr marL="914400" lvl="0" algn="l" eaLnBrk="0" fontAlgn="base" hangingPunct="0">
              <a:lnSpc>
                <a:spcPct val="100000"/>
              </a:lnSpc>
              <a:spcBef>
                <a:spcPct val="0"/>
              </a:spcBef>
              <a:spcAft>
                <a:spcPct val="0"/>
              </a:spcAft>
            </a:pPr>
            <a:r>
              <a:rPr lang="en-US" altLang="en-US" sz="1800" dirty="0" smtClean="0">
                <a:solidFill>
                  <a:schemeClr val="tx1"/>
                </a:solidFill>
                <a:latin typeface="Times New Roman" panose="02020603050405020304" pitchFamily="18" charset="0"/>
                <a:cs typeface="Times New Roman" panose="02020603050405020304" pitchFamily="18" charset="0"/>
              </a:rPr>
              <a:t>Utilizing </a:t>
            </a:r>
            <a:r>
              <a:rPr lang="en-US" altLang="en-US" sz="1800" dirty="0">
                <a:solidFill>
                  <a:schemeClr val="tx1"/>
                </a:solidFill>
                <a:latin typeface="Times New Roman" panose="02020603050405020304" pitchFamily="18" charset="0"/>
                <a:cs typeface="Times New Roman" panose="02020603050405020304" pitchFamily="18" charset="0"/>
              </a:rPr>
              <a:t>machine learning algorithms, </a:t>
            </a:r>
            <a:r>
              <a:rPr lang="en-US" altLang="en-US" sz="1800" dirty="0" err="1">
                <a:solidFill>
                  <a:schemeClr val="tx1"/>
                </a:solidFill>
                <a:latin typeface="Times New Roman" panose="02020603050405020304" pitchFamily="18" charset="0"/>
                <a:cs typeface="Times New Roman" panose="02020603050405020304" pitchFamily="18" charset="0"/>
              </a:rPr>
              <a:t>SecureKey</a:t>
            </a:r>
            <a:r>
              <a:rPr lang="en-US" altLang="en-US" sz="1800" dirty="0">
                <a:solidFill>
                  <a:schemeClr val="tx1"/>
                </a:solidFill>
                <a:latin typeface="Times New Roman" panose="02020603050405020304" pitchFamily="18" charset="0"/>
                <a:cs typeface="Times New Roman" panose="02020603050405020304" pitchFamily="18" charset="0"/>
              </a:rPr>
              <a:t> analyzes user typing patterns and behavior to identify deviations that may signify the presence of a key logger.</a:t>
            </a:r>
          </a:p>
          <a:p>
            <a:pPr marL="285750" lvl="0" indent="-285750" algn="l" eaLnBrk="0" fontAlgn="base" hangingPunct="0">
              <a:lnSpc>
                <a:spcPct val="100000"/>
              </a:lnSpc>
              <a:spcBef>
                <a:spcPct val="0"/>
              </a:spcBef>
              <a:spcAft>
                <a:spcPct val="0"/>
              </a:spcAft>
              <a:buFont typeface="Wingdings" panose="05000000000000000000" pitchFamily="2" charset="2"/>
              <a:buChar char="ü"/>
            </a:pPr>
            <a:r>
              <a:rPr lang="en-US" altLang="en-US" sz="1800" b="1" dirty="0">
                <a:solidFill>
                  <a:schemeClr val="tx1"/>
                </a:solidFill>
                <a:latin typeface="Times New Roman" panose="02020603050405020304" pitchFamily="18" charset="0"/>
                <a:cs typeface="Times New Roman" panose="02020603050405020304" pitchFamily="18" charset="0"/>
              </a:rPr>
              <a:t>Encrypted Keystrokes:</a:t>
            </a:r>
            <a:r>
              <a:rPr lang="en-US" altLang="en-US" sz="1800" dirty="0">
                <a:solidFill>
                  <a:schemeClr val="tx1"/>
                </a:solidFill>
                <a:latin typeface="Times New Roman" panose="02020603050405020304" pitchFamily="18" charset="0"/>
                <a:cs typeface="Times New Roman" panose="02020603050405020304" pitchFamily="18" charset="0"/>
              </a:rPr>
              <a:t> </a:t>
            </a:r>
            <a:endParaRPr lang="en-US" altLang="en-US" sz="1800" dirty="0" smtClean="0">
              <a:solidFill>
                <a:schemeClr val="tx1"/>
              </a:solidFill>
              <a:latin typeface="Times New Roman" panose="02020603050405020304" pitchFamily="18" charset="0"/>
              <a:cs typeface="Times New Roman" panose="02020603050405020304" pitchFamily="18" charset="0"/>
            </a:endParaRPr>
          </a:p>
          <a:p>
            <a:pPr marL="914400" lvl="0" algn="l" eaLnBrk="0" fontAlgn="base" hangingPunct="0">
              <a:lnSpc>
                <a:spcPct val="100000"/>
              </a:lnSpc>
              <a:spcBef>
                <a:spcPct val="0"/>
              </a:spcBef>
              <a:spcAft>
                <a:spcPct val="0"/>
              </a:spcAft>
            </a:pPr>
            <a:r>
              <a:rPr lang="en-US" altLang="en-US" sz="1800" dirty="0" smtClean="0">
                <a:solidFill>
                  <a:schemeClr val="tx1"/>
                </a:solidFill>
                <a:latin typeface="Times New Roman" panose="02020603050405020304" pitchFamily="18" charset="0"/>
                <a:cs typeface="Times New Roman" panose="02020603050405020304" pitchFamily="18" charset="0"/>
              </a:rPr>
              <a:t>All </a:t>
            </a:r>
            <a:r>
              <a:rPr lang="en-US" altLang="en-US" sz="1800" dirty="0">
                <a:solidFill>
                  <a:schemeClr val="tx1"/>
                </a:solidFill>
                <a:latin typeface="Times New Roman" panose="02020603050405020304" pitchFamily="18" charset="0"/>
                <a:cs typeface="Times New Roman" panose="02020603050405020304" pitchFamily="18" charset="0"/>
              </a:rPr>
              <a:t>keystrokes are encrypted at the kernel level before being transmitted, rendering them indecipherable to any potential key logger software.</a:t>
            </a:r>
          </a:p>
          <a:p>
            <a:pPr marL="285750" lvl="0" indent="-285750" algn="l" eaLnBrk="0" fontAlgn="base" hangingPunct="0">
              <a:lnSpc>
                <a:spcPct val="100000"/>
              </a:lnSpc>
              <a:spcBef>
                <a:spcPct val="0"/>
              </a:spcBef>
              <a:spcAft>
                <a:spcPct val="0"/>
              </a:spcAft>
              <a:buFont typeface="Wingdings" panose="05000000000000000000" pitchFamily="2" charset="2"/>
              <a:buChar char="ü"/>
            </a:pPr>
            <a:r>
              <a:rPr lang="en-US" altLang="en-US" sz="1800" b="1" dirty="0" smtClean="0">
                <a:solidFill>
                  <a:schemeClr val="tx1"/>
                </a:solidFill>
                <a:latin typeface="Times New Roman" panose="02020603050405020304" pitchFamily="18" charset="0"/>
                <a:cs typeface="Times New Roman" panose="02020603050405020304" pitchFamily="18" charset="0"/>
              </a:rPr>
              <a:t>Application </a:t>
            </a:r>
            <a:r>
              <a:rPr lang="en-US" altLang="en-US" sz="1800" b="1" dirty="0">
                <a:solidFill>
                  <a:schemeClr val="tx1"/>
                </a:solidFill>
                <a:latin typeface="Times New Roman" panose="02020603050405020304" pitchFamily="18" charset="0"/>
                <a:cs typeface="Times New Roman" panose="02020603050405020304" pitchFamily="18" charset="0"/>
              </a:rPr>
              <a:t>Whitelisting:</a:t>
            </a:r>
            <a:r>
              <a:rPr lang="en-US" altLang="en-US" sz="1800" dirty="0">
                <a:solidFill>
                  <a:schemeClr val="tx1"/>
                </a:solidFill>
                <a:latin typeface="Times New Roman" panose="02020603050405020304" pitchFamily="18" charset="0"/>
                <a:cs typeface="Times New Roman" panose="02020603050405020304" pitchFamily="18" charset="0"/>
              </a:rPr>
              <a:t> </a:t>
            </a:r>
            <a:endParaRPr lang="en-US" altLang="en-US" sz="1800" dirty="0" smtClean="0">
              <a:solidFill>
                <a:schemeClr val="tx1"/>
              </a:solidFill>
              <a:latin typeface="Times New Roman" panose="02020603050405020304" pitchFamily="18" charset="0"/>
              <a:cs typeface="Times New Roman" panose="02020603050405020304" pitchFamily="18" charset="0"/>
            </a:endParaRPr>
          </a:p>
          <a:p>
            <a:pPr marL="914400" lvl="0" algn="l" eaLnBrk="0" fontAlgn="base" hangingPunct="0">
              <a:lnSpc>
                <a:spcPct val="100000"/>
              </a:lnSpc>
              <a:spcBef>
                <a:spcPct val="0"/>
              </a:spcBef>
              <a:spcAft>
                <a:spcPct val="0"/>
              </a:spcAft>
            </a:pPr>
            <a:r>
              <a:rPr lang="en-US" altLang="en-US" sz="1800" dirty="0" err="1" smtClean="0">
                <a:solidFill>
                  <a:schemeClr val="tx1"/>
                </a:solidFill>
                <a:latin typeface="Times New Roman" panose="02020603050405020304" pitchFamily="18" charset="0"/>
                <a:cs typeface="Times New Roman" panose="02020603050405020304" pitchFamily="18" charset="0"/>
              </a:rPr>
              <a:t>SecureKey</a:t>
            </a:r>
            <a:r>
              <a:rPr lang="en-US" altLang="en-US" sz="1800" dirty="0" smtClean="0">
                <a:solidFill>
                  <a:schemeClr val="tx1"/>
                </a:solidFill>
                <a:latin typeface="Times New Roman" panose="02020603050405020304" pitchFamily="18" charset="0"/>
                <a:cs typeface="Times New Roman" panose="02020603050405020304" pitchFamily="18" charset="0"/>
              </a:rPr>
              <a:t> </a:t>
            </a:r>
            <a:r>
              <a:rPr lang="en-US" altLang="en-US" sz="1800" dirty="0">
                <a:solidFill>
                  <a:schemeClr val="tx1"/>
                </a:solidFill>
                <a:latin typeface="Times New Roman" panose="02020603050405020304" pitchFamily="18" charset="0"/>
                <a:cs typeface="Times New Roman" panose="02020603050405020304" pitchFamily="18" charset="0"/>
              </a:rPr>
              <a:t>maintains a whitelist of trusted applications and blocks any unauthorized software attempting to log keystrokes, thus preventing key logger installation.</a:t>
            </a:r>
          </a:p>
          <a:p>
            <a:pPr marL="285750" lvl="0" indent="-285750" algn="l" eaLnBrk="0" fontAlgn="base" hangingPunct="0">
              <a:lnSpc>
                <a:spcPct val="100000"/>
              </a:lnSpc>
              <a:spcBef>
                <a:spcPct val="0"/>
              </a:spcBef>
              <a:spcAft>
                <a:spcPct val="0"/>
              </a:spcAft>
              <a:buFont typeface="Wingdings" panose="05000000000000000000" pitchFamily="2" charset="2"/>
              <a:buChar char="ü"/>
            </a:pPr>
            <a:r>
              <a:rPr lang="en-US" altLang="en-US" sz="1800" b="1" dirty="0" smtClean="0">
                <a:solidFill>
                  <a:schemeClr val="tx1"/>
                </a:solidFill>
                <a:latin typeface="Times New Roman" panose="02020603050405020304" pitchFamily="18" charset="0"/>
                <a:cs typeface="Times New Roman" panose="02020603050405020304" pitchFamily="18" charset="0"/>
              </a:rPr>
              <a:t>Regular </a:t>
            </a:r>
            <a:r>
              <a:rPr lang="en-US" altLang="en-US" sz="1800" b="1" dirty="0">
                <a:solidFill>
                  <a:schemeClr val="tx1"/>
                </a:solidFill>
                <a:latin typeface="Times New Roman" panose="02020603050405020304" pitchFamily="18" charset="0"/>
                <a:cs typeface="Times New Roman" panose="02020603050405020304" pitchFamily="18" charset="0"/>
              </a:rPr>
              <a:t>Updates:</a:t>
            </a:r>
            <a:r>
              <a:rPr lang="en-US" altLang="en-US" sz="1800" dirty="0">
                <a:solidFill>
                  <a:schemeClr val="tx1"/>
                </a:solidFill>
                <a:latin typeface="Times New Roman" panose="02020603050405020304" pitchFamily="18" charset="0"/>
                <a:cs typeface="Times New Roman" panose="02020603050405020304" pitchFamily="18" charset="0"/>
              </a:rPr>
              <a:t> </a:t>
            </a:r>
            <a:endParaRPr lang="en-US" altLang="en-US" sz="1800" dirty="0" smtClean="0">
              <a:solidFill>
                <a:schemeClr val="tx1"/>
              </a:solidFill>
              <a:latin typeface="Times New Roman" panose="02020603050405020304" pitchFamily="18" charset="0"/>
              <a:cs typeface="Times New Roman" panose="02020603050405020304" pitchFamily="18" charset="0"/>
            </a:endParaRPr>
          </a:p>
          <a:p>
            <a:pPr lvl="0" algn="l" eaLnBrk="0" fontAlgn="base" hangingPunct="0">
              <a:lnSpc>
                <a:spcPct val="100000"/>
              </a:lnSpc>
              <a:spcBef>
                <a:spcPct val="0"/>
              </a:spcBef>
              <a:spcAft>
                <a:spcPct val="0"/>
              </a:spcAft>
            </a:pPr>
            <a:r>
              <a:rPr lang="en-US" alt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rgbClr val="FFFFFF"/>
                </a:solidFill>
                <a:latin typeface="Times New Roman" panose="02020603050405020304" pitchFamily="18" charset="0"/>
                <a:cs typeface="Times New Roman" panose="02020603050405020304" pitchFamily="18" charset="0"/>
              </a:rPr>
              <a:t>SecureKey</a:t>
            </a:r>
            <a:r>
              <a:rPr lang="en-US" sz="1800" dirty="0">
                <a:solidFill>
                  <a:srgbClr val="FFFFFF"/>
                </a:solidFill>
                <a:latin typeface="Times New Roman" panose="02020603050405020304" pitchFamily="18" charset="0"/>
                <a:cs typeface="Times New Roman" panose="02020603050405020304" pitchFamily="18" charset="0"/>
              </a:rPr>
              <a:t> receives regular updates to adapt to evolving threats and vulnerabilities, ensuring </a:t>
            </a:r>
            <a:r>
              <a:rPr lang="en-US" sz="1800" dirty="0" smtClean="0">
                <a:solidFill>
                  <a:srgbClr val="FFFFFF"/>
                </a:solidFill>
                <a:latin typeface="Times New Roman" panose="02020603050405020304" pitchFamily="18" charset="0"/>
                <a:cs typeface="Times New Roman" panose="02020603050405020304" pitchFamily="18" charset="0"/>
              </a:rPr>
              <a:t>	continued </a:t>
            </a:r>
            <a:r>
              <a:rPr lang="en-US" sz="1800" dirty="0">
                <a:solidFill>
                  <a:srgbClr val="FFFFFF"/>
                </a:solidFill>
                <a:latin typeface="Times New Roman" panose="02020603050405020304" pitchFamily="18" charset="0"/>
                <a:cs typeface="Times New Roman" panose="02020603050405020304" pitchFamily="18" charset="0"/>
              </a:rPr>
              <a:t>protection against the latest key logger techniques and tactics.</a:t>
            </a:r>
            <a:endParaRPr kumimoji="0" lang="en-US" altLang="en-US" sz="1800" b="0" i="0" u="none" strike="noStrike" cap="none" normalizeH="0" baseline="0" dirty="0" smtClean="0">
              <a:ln>
                <a:noFill/>
              </a:ln>
              <a:solidFill>
                <a:srgbClr val="FFFFFF"/>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01814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ea typeface="+mn-lt"/>
                <a:cs typeface="Times New Roman" panose="02020603050405020304" pitchFamily="18" charset="0"/>
              </a:rPr>
              <a:t>System Development Approach</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txBox="1">
            <a:spLocks/>
          </p:cNvSpPr>
          <p:nvPr/>
        </p:nvSpPr>
        <p:spPr>
          <a:xfrm>
            <a:off x="1371600" y="2285999"/>
            <a:ext cx="9601200" cy="3984171"/>
          </a:xfrm>
          <a:prstGeom prst="rect">
            <a:avLst/>
          </a:prstGeom>
        </p:spPr>
        <p:txBody>
          <a:bodyPr>
            <a:normAutofit fontScale="925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n-US" dirty="0">
                <a:latin typeface="Times New Roman" panose="02020603050405020304" pitchFamily="18" charset="0"/>
                <a:cs typeface="Times New Roman" panose="02020603050405020304" pitchFamily="18" charset="0"/>
              </a:rPr>
              <a:t>Our system development approach for addressing the key logger threat involves iterative stages: </a:t>
            </a:r>
            <a:endParaRPr lang="en-US" dirty="0" smtClean="0">
              <a:latin typeface="Times New Roman" panose="02020603050405020304" pitchFamily="18" charset="0"/>
              <a:cs typeface="Times New Roman" panose="02020603050405020304" pitchFamily="18" charset="0"/>
            </a:endParaRPr>
          </a:p>
          <a:p>
            <a:pPr marL="685800" indent="-382588" algn="just">
              <a:buFont typeface="Wingdings" panose="05000000000000000000" pitchFamily="2" charset="2"/>
              <a:buChar char="§"/>
            </a:pPr>
            <a:r>
              <a:rPr lang="en-US" b="1" dirty="0" smtClean="0">
                <a:latin typeface="Times New Roman" panose="02020603050405020304" pitchFamily="18" charset="0"/>
                <a:cs typeface="Times New Roman" panose="02020603050405020304" pitchFamily="18" charset="0"/>
              </a:rPr>
              <a:t>Analysis</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Identifying user requirements and threat scenarios. </a:t>
            </a:r>
            <a:endParaRPr lang="en-US" dirty="0" smtClean="0">
              <a:latin typeface="Times New Roman" panose="02020603050405020304" pitchFamily="18" charset="0"/>
              <a:cs typeface="Times New Roman" panose="02020603050405020304" pitchFamily="18" charset="0"/>
            </a:endParaRPr>
          </a:p>
          <a:p>
            <a:pPr marL="685800" indent="-382588" algn="just">
              <a:buFont typeface="Wingdings" panose="05000000000000000000" pitchFamily="2" charset="2"/>
              <a:buChar char="§"/>
            </a:pPr>
            <a:r>
              <a:rPr lang="en-US" b="1" dirty="0" smtClean="0">
                <a:latin typeface="Times New Roman" panose="02020603050405020304" pitchFamily="18" charset="0"/>
                <a:cs typeface="Times New Roman" panose="02020603050405020304" pitchFamily="18" charset="0"/>
              </a:rPr>
              <a:t>Design</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Creating </a:t>
            </a:r>
            <a:r>
              <a:rPr lang="en-US" dirty="0" err="1">
                <a:latin typeface="Times New Roman" panose="02020603050405020304" pitchFamily="18" charset="0"/>
                <a:cs typeface="Times New Roman" panose="02020603050405020304" pitchFamily="18" charset="0"/>
              </a:rPr>
              <a:t>SecureKey's</a:t>
            </a:r>
            <a:r>
              <a:rPr lang="en-US" dirty="0">
                <a:latin typeface="Times New Roman" panose="02020603050405020304" pitchFamily="18" charset="0"/>
                <a:cs typeface="Times New Roman" panose="02020603050405020304" pitchFamily="18" charset="0"/>
              </a:rPr>
              <a:t> architecture and features, prioritizing security and usability. </a:t>
            </a:r>
            <a:endParaRPr lang="en-US" dirty="0" smtClean="0">
              <a:latin typeface="Times New Roman" panose="02020603050405020304" pitchFamily="18" charset="0"/>
              <a:cs typeface="Times New Roman" panose="02020603050405020304" pitchFamily="18" charset="0"/>
            </a:endParaRPr>
          </a:p>
          <a:p>
            <a:pPr marL="685800" indent="-382588" algn="just">
              <a:buFont typeface="Wingdings" panose="05000000000000000000" pitchFamily="2" charset="2"/>
              <a:buChar char="§"/>
            </a:pPr>
            <a:r>
              <a:rPr lang="en-US" b="1" dirty="0" smtClean="0">
                <a:latin typeface="Times New Roman" panose="02020603050405020304" pitchFamily="18" charset="0"/>
                <a:cs typeface="Times New Roman" panose="02020603050405020304" pitchFamily="18" charset="0"/>
              </a:rPr>
              <a:t>Implementation</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Developing </a:t>
            </a:r>
            <a:r>
              <a:rPr lang="en-US" dirty="0" err="1">
                <a:latin typeface="Times New Roman" panose="02020603050405020304" pitchFamily="18" charset="0"/>
                <a:cs typeface="Times New Roman" panose="02020603050405020304" pitchFamily="18" charset="0"/>
              </a:rPr>
              <a:t>SecureKey</a:t>
            </a:r>
            <a:r>
              <a:rPr lang="en-US" dirty="0">
                <a:latin typeface="Times New Roman" panose="02020603050405020304" pitchFamily="18" charset="0"/>
                <a:cs typeface="Times New Roman" panose="02020603050405020304" pitchFamily="18" charset="0"/>
              </a:rPr>
              <a:t> with encryption, anomaly detection, and real-time monitoring</a:t>
            </a:r>
            <a:r>
              <a:rPr lang="en-US" dirty="0" smtClean="0">
                <a:latin typeface="Times New Roman" panose="02020603050405020304" pitchFamily="18" charset="0"/>
                <a:cs typeface="Times New Roman" panose="02020603050405020304" pitchFamily="18" charset="0"/>
              </a:rPr>
              <a:t>.</a:t>
            </a:r>
          </a:p>
          <a:p>
            <a:pPr marL="685800" indent="-382588" algn="just">
              <a:buFont typeface="Wingdings" panose="05000000000000000000" pitchFamily="2" charset="2"/>
              <a:buChar char="§"/>
            </a:pPr>
            <a:r>
              <a:rPr lang="en-US" b="1" dirty="0" smtClean="0">
                <a:latin typeface="Times New Roman" panose="02020603050405020304" pitchFamily="18" charset="0"/>
                <a:cs typeface="Times New Roman" panose="02020603050405020304" pitchFamily="18" charset="0"/>
              </a:rPr>
              <a:t>Testing</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Conducting rigorous testing to ensure functionality and security effectiveness</a:t>
            </a:r>
            <a:r>
              <a:rPr lang="en-US" dirty="0" smtClean="0">
                <a:latin typeface="Times New Roman" panose="02020603050405020304" pitchFamily="18" charset="0"/>
                <a:cs typeface="Times New Roman" panose="02020603050405020304" pitchFamily="18" charset="0"/>
              </a:rPr>
              <a:t>.</a:t>
            </a:r>
          </a:p>
          <a:p>
            <a:pPr marL="685800" indent="-382588" algn="just">
              <a:buFont typeface="Wingdings" panose="05000000000000000000" pitchFamily="2" charset="2"/>
              <a:buChar char="§"/>
            </a:pPr>
            <a:r>
              <a:rPr lang="en-US" b="1" dirty="0" smtClean="0">
                <a:latin typeface="Times New Roman" panose="02020603050405020304" pitchFamily="18" charset="0"/>
                <a:cs typeface="Times New Roman" panose="02020603050405020304" pitchFamily="18" charset="0"/>
              </a:rPr>
              <a:t>Deployment</a:t>
            </a:r>
            <a:r>
              <a:rPr lang="en-US"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Rolling out </a:t>
            </a:r>
            <a:r>
              <a:rPr lang="en-US" dirty="0" err="1">
                <a:latin typeface="Times New Roman" panose="02020603050405020304" pitchFamily="18" charset="0"/>
                <a:cs typeface="Times New Roman" panose="02020603050405020304" pitchFamily="18" charset="0"/>
              </a:rPr>
              <a:t>SecureKey</a:t>
            </a:r>
            <a:r>
              <a:rPr lang="en-US" dirty="0">
                <a:latin typeface="Times New Roman" panose="02020603050405020304" pitchFamily="18" charset="0"/>
                <a:cs typeface="Times New Roman" panose="02020603050405020304" pitchFamily="18" charset="0"/>
              </a:rPr>
              <a:t> with user-friendly interfaces and regular updates. </a:t>
            </a:r>
            <a:endParaRPr lang="en-US" dirty="0" smtClean="0">
              <a:latin typeface="Times New Roman" panose="02020603050405020304" pitchFamily="18" charset="0"/>
              <a:cs typeface="Times New Roman" panose="02020603050405020304" pitchFamily="18" charset="0"/>
            </a:endParaRPr>
          </a:p>
          <a:p>
            <a:pPr marL="685800" indent="-382588" algn="just">
              <a:buFont typeface="Wingdings" panose="05000000000000000000" pitchFamily="2" charset="2"/>
              <a:buChar char="§"/>
            </a:pPr>
            <a:r>
              <a:rPr lang="en-US" b="1" dirty="0" smtClean="0">
                <a:latin typeface="Times New Roman" panose="02020603050405020304" pitchFamily="18" charset="0"/>
                <a:cs typeface="Times New Roman" panose="02020603050405020304" pitchFamily="18" charset="0"/>
              </a:rPr>
              <a:t>Maintenance</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Continuously improving </a:t>
            </a:r>
            <a:r>
              <a:rPr lang="en-US" dirty="0" err="1">
                <a:latin typeface="Times New Roman" panose="02020603050405020304" pitchFamily="18" charset="0"/>
                <a:cs typeface="Times New Roman" panose="02020603050405020304" pitchFamily="18" charset="0"/>
              </a:rPr>
              <a:t>SecureKey</a:t>
            </a:r>
            <a:r>
              <a:rPr lang="en-US" dirty="0">
                <a:latin typeface="Times New Roman" panose="02020603050405020304" pitchFamily="18" charset="0"/>
                <a:cs typeface="Times New Roman" panose="02020603050405020304" pitchFamily="18" charset="0"/>
              </a:rPr>
              <a:t> based on user feedback and emerging threats. This agile approach ensures </a:t>
            </a:r>
            <a:r>
              <a:rPr lang="en-US" dirty="0" err="1">
                <a:latin typeface="Times New Roman" panose="02020603050405020304" pitchFamily="18" charset="0"/>
                <a:cs typeface="Times New Roman" panose="02020603050405020304" pitchFamily="18" charset="0"/>
              </a:rPr>
              <a:t>SecureKey</a:t>
            </a:r>
            <a:r>
              <a:rPr lang="en-US" dirty="0">
                <a:latin typeface="Times New Roman" panose="02020603050405020304" pitchFamily="18" charset="0"/>
                <a:cs typeface="Times New Roman" panose="02020603050405020304" pitchFamily="18" charset="0"/>
              </a:rPr>
              <a:t> remains effective and adaptive, providing comprehensive protection against key logger threats.</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82819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ea typeface="+mn-lt"/>
                <a:cs typeface="Times New Roman" panose="02020603050405020304" pitchFamily="18" charset="0"/>
              </a:rPr>
              <a:t>Algorithm</a:t>
            </a:r>
            <a:endParaRPr lang="en-US"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649185" y="1774370"/>
            <a:ext cx="10238015" cy="5489195"/>
          </a:xfrm>
          <a:prstGeom prst="rect">
            <a:avLst/>
          </a:prstGeom>
          <a:noFill/>
        </p:spPr>
        <p:txBody>
          <a:bodyPr wrap="square" rtlCol="0">
            <a:spAutoFit/>
          </a:bodyPr>
          <a:lstStyle/>
          <a:p>
            <a:pPr lvl="0" defTabSz="914400" eaLnBrk="0" fontAlgn="base" hangingPunct="0">
              <a:lnSpc>
                <a:spcPct val="150000"/>
              </a:lnSpc>
              <a:spcBef>
                <a:spcPct val="0"/>
              </a:spcBef>
              <a:spcAft>
                <a:spcPct val="0"/>
              </a:spcAft>
              <a:buFontTx/>
              <a:buAutoNum type="arabicPeriod"/>
            </a:pPr>
            <a:r>
              <a:rPr lang="en-US" altLang="en-US" dirty="0" smtClean="0">
                <a:latin typeface="Times New Roman" panose="02020603050405020304" pitchFamily="18" charset="0"/>
                <a:cs typeface="Times New Roman" panose="02020603050405020304" pitchFamily="18" charset="0"/>
              </a:rPr>
              <a:t>Import </a:t>
            </a:r>
            <a:r>
              <a:rPr lang="en-US" altLang="en-US" dirty="0">
                <a:latin typeface="Times New Roman" panose="02020603050405020304" pitchFamily="18" charset="0"/>
                <a:cs typeface="Times New Roman" panose="02020603050405020304" pitchFamily="18" charset="0"/>
              </a:rPr>
              <a:t>necessary </a:t>
            </a:r>
            <a:r>
              <a:rPr lang="en-US" altLang="en-US" dirty="0" smtClean="0">
                <a:latin typeface="Times New Roman" panose="02020603050405020304" pitchFamily="18" charset="0"/>
                <a:cs typeface="Times New Roman" panose="02020603050405020304" pitchFamily="18" charset="0"/>
              </a:rPr>
              <a:t>libraries: </a:t>
            </a:r>
            <a:r>
              <a:rPr lang="en-US" altLang="en-US" sz="1600" dirty="0" err="1" smtClean="0">
                <a:latin typeface="Times New Roman" panose="02020603050405020304" pitchFamily="18" charset="0"/>
                <a:cs typeface="Times New Roman" panose="02020603050405020304" pitchFamily="18" charset="0"/>
              </a:rPr>
              <a:t>tkinter</a:t>
            </a:r>
            <a:r>
              <a:rPr lang="en-US" altLang="en-US" sz="1400" dirty="0" smtClean="0">
                <a:latin typeface="Times New Roman" panose="02020603050405020304" pitchFamily="18" charset="0"/>
                <a:cs typeface="Times New Roman" panose="02020603050405020304" pitchFamily="18" charset="0"/>
              </a:rPr>
              <a:t> </a:t>
            </a:r>
            <a:r>
              <a:rPr lang="en-US" altLang="en-US" sz="1400" dirty="0">
                <a:latin typeface="Times New Roman" panose="02020603050405020304" pitchFamily="18" charset="0"/>
                <a:cs typeface="Times New Roman" panose="02020603050405020304" pitchFamily="18" charset="0"/>
              </a:rPr>
              <a:t>for GUI, </a:t>
            </a:r>
            <a:r>
              <a:rPr lang="en-US" altLang="en-US" sz="1600" dirty="0">
                <a:latin typeface="Times New Roman" panose="02020603050405020304" pitchFamily="18" charset="0"/>
                <a:cs typeface="Times New Roman" panose="02020603050405020304" pitchFamily="18" charset="0"/>
              </a:rPr>
              <a:t>keyboard</a:t>
            </a:r>
            <a:r>
              <a:rPr lang="en-US" altLang="en-US" sz="1400" dirty="0">
                <a:latin typeface="Times New Roman" panose="02020603050405020304" pitchFamily="18" charset="0"/>
                <a:cs typeface="Times New Roman" panose="02020603050405020304" pitchFamily="18" charset="0"/>
              </a:rPr>
              <a:t> from </a:t>
            </a:r>
            <a:r>
              <a:rPr lang="en-US" altLang="en-US" sz="1600" dirty="0" err="1">
                <a:latin typeface="Times New Roman" panose="02020603050405020304" pitchFamily="18" charset="0"/>
                <a:cs typeface="Times New Roman" panose="02020603050405020304" pitchFamily="18" charset="0"/>
              </a:rPr>
              <a:t>pynput</a:t>
            </a:r>
            <a:r>
              <a:rPr lang="en-US" altLang="en-US" sz="1400" dirty="0">
                <a:latin typeface="Times New Roman" panose="02020603050405020304" pitchFamily="18" charset="0"/>
                <a:cs typeface="Times New Roman" panose="02020603050405020304" pitchFamily="18" charset="0"/>
              </a:rPr>
              <a:t> for capturing keyboard events, and </a:t>
            </a:r>
            <a:r>
              <a:rPr lang="en-US" altLang="en-US" sz="1600" dirty="0" err="1">
                <a:latin typeface="Times New Roman" panose="02020603050405020304" pitchFamily="18" charset="0"/>
                <a:cs typeface="Times New Roman" panose="02020603050405020304" pitchFamily="18" charset="0"/>
              </a:rPr>
              <a:t>json</a:t>
            </a:r>
            <a:r>
              <a:rPr lang="en-US" altLang="en-US" sz="1400" dirty="0">
                <a:latin typeface="Times New Roman" panose="02020603050405020304" pitchFamily="18" charset="0"/>
                <a:cs typeface="Times New Roman" panose="02020603050405020304" pitchFamily="18" charset="0"/>
              </a:rPr>
              <a:t> for handling JSON files.</a:t>
            </a:r>
            <a:endParaRPr lang="en-US" altLang="en-US" sz="3600" dirty="0">
              <a:latin typeface="Times New Roman" panose="02020603050405020304" pitchFamily="18" charset="0"/>
              <a:cs typeface="Times New Roman" panose="02020603050405020304" pitchFamily="18" charset="0"/>
            </a:endParaRPr>
          </a:p>
          <a:p>
            <a:pPr lvl="0" defTabSz="914400" eaLnBrk="0" fontAlgn="base" hangingPunct="0">
              <a:lnSpc>
                <a:spcPct val="150000"/>
              </a:lnSpc>
              <a:spcBef>
                <a:spcPct val="0"/>
              </a:spcBef>
              <a:spcAft>
                <a:spcPct val="0"/>
              </a:spcAft>
              <a:buFontTx/>
              <a:buAutoNum type="arabicPeriod" startAt="2"/>
            </a:pPr>
            <a:r>
              <a:rPr lang="en-US" altLang="en-US" dirty="0">
                <a:latin typeface="Times New Roman" panose="02020603050405020304" pitchFamily="18" charset="0"/>
                <a:cs typeface="Times New Roman" panose="02020603050405020304" pitchFamily="18" charset="0"/>
              </a:rPr>
              <a:t>Define global variables </a:t>
            </a:r>
            <a:r>
              <a:rPr lang="en-US" altLang="en-US" sz="1600" dirty="0" err="1">
                <a:latin typeface="Times New Roman" panose="02020603050405020304" pitchFamily="18" charset="0"/>
                <a:cs typeface="Times New Roman" panose="02020603050405020304" pitchFamily="18" charset="0"/>
              </a:rPr>
              <a:t>keys_used</a:t>
            </a:r>
            <a:r>
              <a:rPr lang="en-US" altLang="en-US" sz="1400" dirty="0">
                <a:latin typeface="Times New Roman" panose="02020603050405020304" pitchFamily="18" charset="0"/>
                <a:cs typeface="Times New Roman" panose="02020603050405020304" pitchFamily="18" charset="0"/>
              </a:rPr>
              <a:t>, </a:t>
            </a:r>
            <a:r>
              <a:rPr lang="en-US" altLang="en-US" sz="1600" dirty="0">
                <a:latin typeface="Times New Roman" panose="02020603050405020304" pitchFamily="18" charset="0"/>
                <a:cs typeface="Times New Roman" panose="02020603050405020304" pitchFamily="18" charset="0"/>
              </a:rPr>
              <a:t>flag</a:t>
            </a:r>
            <a:r>
              <a:rPr lang="en-US" altLang="en-US" sz="1400" dirty="0">
                <a:latin typeface="Times New Roman" panose="02020603050405020304" pitchFamily="18" charset="0"/>
                <a:cs typeface="Times New Roman" panose="02020603050405020304" pitchFamily="18" charset="0"/>
              </a:rPr>
              <a:t>, and </a:t>
            </a:r>
            <a:r>
              <a:rPr lang="en-US" altLang="en-US" sz="1600" dirty="0">
                <a:latin typeface="Times New Roman" panose="02020603050405020304" pitchFamily="18" charset="0"/>
                <a:cs typeface="Times New Roman" panose="02020603050405020304" pitchFamily="18" charset="0"/>
              </a:rPr>
              <a:t>keys</a:t>
            </a:r>
            <a:r>
              <a:rPr lang="en-US" altLang="en-US" sz="1400" dirty="0">
                <a:latin typeface="Times New Roman" panose="02020603050405020304" pitchFamily="18" charset="0"/>
                <a:cs typeface="Times New Roman" panose="02020603050405020304" pitchFamily="18" charset="0"/>
              </a:rPr>
              <a:t>.</a:t>
            </a:r>
            <a:endParaRPr lang="en-US" altLang="en-US" sz="3600" dirty="0">
              <a:latin typeface="Times New Roman" panose="02020603050405020304" pitchFamily="18" charset="0"/>
              <a:cs typeface="Times New Roman" panose="02020603050405020304" pitchFamily="18" charset="0"/>
            </a:endParaRPr>
          </a:p>
          <a:p>
            <a:pPr lvl="0" defTabSz="914400" eaLnBrk="0" fontAlgn="base" hangingPunct="0">
              <a:lnSpc>
                <a:spcPct val="150000"/>
              </a:lnSpc>
              <a:spcBef>
                <a:spcPct val="0"/>
              </a:spcBef>
              <a:spcAft>
                <a:spcPct val="0"/>
              </a:spcAft>
              <a:buFontTx/>
              <a:buAutoNum type="arabicPeriod" startAt="3"/>
            </a:pPr>
            <a:r>
              <a:rPr lang="en-US" altLang="en-US" dirty="0">
                <a:latin typeface="Times New Roman" panose="02020603050405020304" pitchFamily="18" charset="0"/>
                <a:cs typeface="Times New Roman" panose="02020603050405020304" pitchFamily="18" charset="0"/>
              </a:rPr>
              <a:t>Define functions:</a:t>
            </a:r>
          </a:p>
          <a:p>
            <a:pPr lvl="1" defTabSz="914400" eaLnBrk="0" fontAlgn="base" hangingPunct="0">
              <a:lnSpc>
                <a:spcPct val="150000"/>
              </a:lnSpc>
              <a:spcBef>
                <a:spcPct val="0"/>
              </a:spcBef>
              <a:spcAft>
                <a:spcPct val="0"/>
              </a:spcAft>
              <a:buFontTx/>
              <a:buChar char="•"/>
            </a:pPr>
            <a:r>
              <a:rPr lang="en-US" altLang="en-US" sz="1600" b="1" dirty="0" err="1">
                <a:latin typeface="Times New Roman" panose="02020603050405020304" pitchFamily="18" charset="0"/>
                <a:cs typeface="Times New Roman" panose="02020603050405020304" pitchFamily="18" charset="0"/>
              </a:rPr>
              <a:t>generate_text_log</a:t>
            </a:r>
            <a:r>
              <a:rPr lang="en-US" altLang="en-US" sz="1600" b="1" dirty="0">
                <a:latin typeface="Times New Roman" panose="02020603050405020304" pitchFamily="18" charset="0"/>
                <a:cs typeface="Times New Roman" panose="02020603050405020304" pitchFamily="18" charset="0"/>
              </a:rPr>
              <a:t>(key)</a:t>
            </a:r>
            <a:r>
              <a:rPr lang="en-US" altLang="en-US" sz="1400" b="1" dirty="0">
                <a:latin typeface="Times New Roman" panose="02020603050405020304" pitchFamily="18" charset="0"/>
                <a:cs typeface="Times New Roman" panose="02020603050405020304" pitchFamily="18" charset="0"/>
              </a:rPr>
              <a:t>: </a:t>
            </a:r>
            <a:r>
              <a:rPr lang="en-US" altLang="en-US" sz="1400" dirty="0">
                <a:latin typeface="Times New Roman" panose="02020603050405020304" pitchFamily="18" charset="0"/>
                <a:cs typeface="Times New Roman" panose="02020603050405020304" pitchFamily="18" charset="0"/>
              </a:rPr>
              <a:t>Write keystrokes to a text file.</a:t>
            </a:r>
            <a:endParaRPr lang="en-US" altLang="en-US" sz="3600" dirty="0">
              <a:latin typeface="Times New Roman" panose="02020603050405020304" pitchFamily="18" charset="0"/>
              <a:cs typeface="Times New Roman" panose="02020603050405020304" pitchFamily="18" charset="0"/>
            </a:endParaRPr>
          </a:p>
          <a:p>
            <a:pPr lvl="1" defTabSz="914400" eaLnBrk="0" fontAlgn="base" hangingPunct="0">
              <a:lnSpc>
                <a:spcPct val="150000"/>
              </a:lnSpc>
              <a:spcBef>
                <a:spcPct val="0"/>
              </a:spcBef>
              <a:spcAft>
                <a:spcPct val="0"/>
              </a:spcAft>
              <a:buFontTx/>
              <a:buChar char="•"/>
            </a:pPr>
            <a:r>
              <a:rPr lang="en-US" altLang="en-US" sz="1600" b="1" dirty="0" err="1">
                <a:latin typeface="Times New Roman" panose="02020603050405020304" pitchFamily="18" charset="0"/>
                <a:cs typeface="Times New Roman" panose="02020603050405020304" pitchFamily="18" charset="0"/>
              </a:rPr>
              <a:t>generate_json_file</a:t>
            </a:r>
            <a:r>
              <a:rPr lang="en-US" altLang="en-US" sz="1600" b="1" dirty="0">
                <a:latin typeface="Times New Roman" panose="02020603050405020304" pitchFamily="18" charset="0"/>
                <a:cs typeface="Times New Roman" panose="02020603050405020304" pitchFamily="18" charset="0"/>
              </a:rPr>
              <a:t>(</a:t>
            </a:r>
            <a:r>
              <a:rPr lang="en-US" altLang="en-US" sz="1600" b="1" dirty="0" err="1">
                <a:latin typeface="Times New Roman" panose="02020603050405020304" pitchFamily="18" charset="0"/>
                <a:cs typeface="Times New Roman" panose="02020603050405020304" pitchFamily="18" charset="0"/>
              </a:rPr>
              <a:t>keys_used</a:t>
            </a:r>
            <a:r>
              <a:rPr lang="en-US" altLang="en-US" sz="1600" b="1" dirty="0">
                <a:latin typeface="Times New Roman" panose="02020603050405020304" pitchFamily="18" charset="0"/>
                <a:cs typeface="Times New Roman" panose="02020603050405020304" pitchFamily="18" charset="0"/>
              </a:rPr>
              <a:t>)</a:t>
            </a:r>
            <a:r>
              <a:rPr lang="en-US" altLang="en-US" sz="1400" b="1" dirty="0">
                <a:latin typeface="Times New Roman" panose="02020603050405020304" pitchFamily="18" charset="0"/>
                <a:cs typeface="Times New Roman" panose="02020603050405020304" pitchFamily="18" charset="0"/>
              </a:rPr>
              <a:t>: </a:t>
            </a:r>
            <a:r>
              <a:rPr lang="en-US" altLang="en-US" sz="1400" dirty="0">
                <a:latin typeface="Times New Roman" panose="02020603050405020304" pitchFamily="18" charset="0"/>
                <a:cs typeface="Times New Roman" panose="02020603050405020304" pitchFamily="18" charset="0"/>
              </a:rPr>
              <a:t>Write keystrokes to a JSON file.</a:t>
            </a:r>
            <a:endParaRPr lang="en-US" altLang="en-US" sz="3600" dirty="0">
              <a:latin typeface="Times New Roman" panose="02020603050405020304" pitchFamily="18" charset="0"/>
              <a:cs typeface="Times New Roman" panose="02020603050405020304" pitchFamily="18" charset="0"/>
            </a:endParaRPr>
          </a:p>
          <a:p>
            <a:pPr lvl="1" defTabSz="914400" eaLnBrk="0" fontAlgn="base" hangingPunct="0">
              <a:lnSpc>
                <a:spcPct val="150000"/>
              </a:lnSpc>
              <a:spcBef>
                <a:spcPct val="0"/>
              </a:spcBef>
              <a:spcAft>
                <a:spcPct val="0"/>
              </a:spcAft>
              <a:buFontTx/>
              <a:buChar char="•"/>
            </a:pPr>
            <a:r>
              <a:rPr lang="en-US" altLang="en-US" sz="1600" b="1" dirty="0" err="1">
                <a:latin typeface="Times New Roman" panose="02020603050405020304" pitchFamily="18" charset="0"/>
                <a:cs typeface="Times New Roman" panose="02020603050405020304" pitchFamily="18" charset="0"/>
              </a:rPr>
              <a:t>on_press</a:t>
            </a:r>
            <a:r>
              <a:rPr lang="en-US" altLang="en-US" sz="1600" b="1" dirty="0">
                <a:latin typeface="Times New Roman" panose="02020603050405020304" pitchFamily="18" charset="0"/>
                <a:cs typeface="Times New Roman" panose="02020603050405020304" pitchFamily="18" charset="0"/>
              </a:rPr>
              <a:t>(key)</a:t>
            </a:r>
            <a:r>
              <a:rPr lang="en-US" altLang="en-US" sz="1400" b="1" dirty="0">
                <a:latin typeface="Times New Roman" panose="02020603050405020304" pitchFamily="18" charset="0"/>
                <a:cs typeface="Times New Roman" panose="02020603050405020304" pitchFamily="18" charset="0"/>
              </a:rPr>
              <a:t>: </a:t>
            </a:r>
            <a:r>
              <a:rPr lang="en-US" altLang="en-US" sz="1400" dirty="0">
                <a:latin typeface="Times New Roman" panose="02020603050405020304" pitchFamily="18" charset="0"/>
                <a:cs typeface="Times New Roman" panose="02020603050405020304" pitchFamily="18" charset="0"/>
              </a:rPr>
              <a:t>Callback function for key press events.</a:t>
            </a:r>
            <a:endParaRPr lang="en-US" altLang="en-US" sz="3600" dirty="0">
              <a:latin typeface="Times New Roman" panose="02020603050405020304" pitchFamily="18" charset="0"/>
              <a:cs typeface="Times New Roman" panose="02020603050405020304" pitchFamily="18" charset="0"/>
            </a:endParaRPr>
          </a:p>
          <a:p>
            <a:pPr lvl="1" defTabSz="914400" eaLnBrk="0" fontAlgn="base" hangingPunct="0">
              <a:lnSpc>
                <a:spcPct val="150000"/>
              </a:lnSpc>
              <a:spcBef>
                <a:spcPct val="0"/>
              </a:spcBef>
              <a:spcAft>
                <a:spcPct val="0"/>
              </a:spcAft>
              <a:buFontTx/>
              <a:buChar char="•"/>
            </a:pPr>
            <a:r>
              <a:rPr lang="en-US" altLang="en-US" sz="1600" b="1" dirty="0" err="1">
                <a:latin typeface="Times New Roman" panose="02020603050405020304" pitchFamily="18" charset="0"/>
                <a:cs typeface="Times New Roman" panose="02020603050405020304" pitchFamily="18" charset="0"/>
              </a:rPr>
              <a:t>on_release</a:t>
            </a:r>
            <a:r>
              <a:rPr lang="en-US" altLang="en-US" sz="1600" b="1" dirty="0">
                <a:latin typeface="Times New Roman" panose="02020603050405020304" pitchFamily="18" charset="0"/>
                <a:cs typeface="Times New Roman" panose="02020603050405020304" pitchFamily="18" charset="0"/>
              </a:rPr>
              <a:t>(key)</a:t>
            </a:r>
            <a:r>
              <a:rPr lang="en-US" altLang="en-US" sz="1400" b="1" dirty="0">
                <a:latin typeface="Times New Roman" panose="02020603050405020304" pitchFamily="18" charset="0"/>
                <a:cs typeface="Times New Roman" panose="02020603050405020304" pitchFamily="18" charset="0"/>
              </a:rPr>
              <a:t>: </a:t>
            </a:r>
            <a:r>
              <a:rPr lang="en-US" altLang="en-US" sz="1400" dirty="0">
                <a:latin typeface="Times New Roman" panose="02020603050405020304" pitchFamily="18" charset="0"/>
                <a:cs typeface="Times New Roman" panose="02020603050405020304" pitchFamily="18" charset="0"/>
              </a:rPr>
              <a:t>Callback function for key release events.</a:t>
            </a:r>
            <a:endParaRPr lang="en-US" altLang="en-US" sz="3600" dirty="0">
              <a:latin typeface="Times New Roman" panose="02020603050405020304" pitchFamily="18" charset="0"/>
              <a:cs typeface="Times New Roman" panose="02020603050405020304" pitchFamily="18" charset="0"/>
            </a:endParaRPr>
          </a:p>
          <a:p>
            <a:pPr lvl="1" defTabSz="914400" eaLnBrk="0" fontAlgn="base" hangingPunct="0">
              <a:lnSpc>
                <a:spcPct val="150000"/>
              </a:lnSpc>
              <a:spcBef>
                <a:spcPct val="0"/>
              </a:spcBef>
              <a:spcAft>
                <a:spcPct val="0"/>
              </a:spcAft>
              <a:buFontTx/>
              <a:buChar char="•"/>
            </a:pPr>
            <a:r>
              <a:rPr lang="en-US" altLang="en-US" sz="1600" b="1" dirty="0" err="1">
                <a:latin typeface="Times New Roman" panose="02020603050405020304" pitchFamily="18" charset="0"/>
                <a:cs typeface="Times New Roman" panose="02020603050405020304" pitchFamily="18" charset="0"/>
              </a:rPr>
              <a:t>start_keylogger</a:t>
            </a:r>
            <a:r>
              <a:rPr lang="en-US" altLang="en-US" sz="1600" b="1" dirty="0">
                <a:latin typeface="Times New Roman" panose="02020603050405020304" pitchFamily="18" charset="0"/>
                <a:cs typeface="Times New Roman" panose="02020603050405020304" pitchFamily="18" charset="0"/>
              </a:rPr>
              <a:t>()</a:t>
            </a:r>
            <a:r>
              <a:rPr lang="en-US" altLang="en-US" sz="1400" b="1" dirty="0">
                <a:latin typeface="Times New Roman" panose="02020603050405020304" pitchFamily="18" charset="0"/>
                <a:cs typeface="Times New Roman" panose="02020603050405020304" pitchFamily="18" charset="0"/>
              </a:rPr>
              <a:t>: </a:t>
            </a:r>
            <a:r>
              <a:rPr lang="en-US" altLang="en-US" sz="1400" dirty="0">
                <a:latin typeface="Times New Roman" panose="02020603050405020304" pitchFamily="18" charset="0"/>
                <a:cs typeface="Times New Roman" panose="02020603050405020304" pitchFamily="18" charset="0"/>
              </a:rPr>
              <a:t>Start the </a:t>
            </a:r>
            <a:r>
              <a:rPr lang="en-US" altLang="en-US" sz="1400" dirty="0" err="1">
                <a:latin typeface="Times New Roman" panose="02020603050405020304" pitchFamily="18" charset="0"/>
                <a:cs typeface="Times New Roman" panose="02020603050405020304" pitchFamily="18" charset="0"/>
              </a:rPr>
              <a:t>keylogger</a:t>
            </a:r>
            <a:r>
              <a:rPr lang="en-US" altLang="en-US" sz="1400" dirty="0">
                <a:latin typeface="Times New Roman" panose="02020603050405020304" pitchFamily="18" charset="0"/>
                <a:cs typeface="Times New Roman" panose="02020603050405020304" pitchFamily="18" charset="0"/>
              </a:rPr>
              <a:t> and update GUI.</a:t>
            </a:r>
            <a:endParaRPr lang="en-US" altLang="en-US" sz="3600" dirty="0">
              <a:latin typeface="Times New Roman" panose="02020603050405020304" pitchFamily="18" charset="0"/>
              <a:cs typeface="Times New Roman" panose="02020603050405020304" pitchFamily="18" charset="0"/>
            </a:endParaRPr>
          </a:p>
          <a:p>
            <a:pPr lvl="1" defTabSz="914400" eaLnBrk="0" fontAlgn="base" hangingPunct="0">
              <a:lnSpc>
                <a:spcPct val="150000"/>
              </a:lnSpc>
              <a:spcBef>
                <a:spcPct val="0"/>
              </a:spcBef>
              <a:spcAft>
                <a:spcPct val="0"/>
              </a:spcAft>
              <a:buFontTx/>
              <a:buChar char="•"/>
            </a:pPr>
            <a:r>
              <a:rPr lang="en-US" altLang="en-US" sz="1600" b="1" dirty="0" err="1">
                <a:latin typeface="Times New Roman" panose="02020603050405020304" pitchFamily="18" charset="0"/>
                <a:cs typeface="Times New Roman" panose="02020603050405020304" pitchFamily="18" charset="0"/>
              </a:rPr>
              <a:t>stop_keylogger</a:t>
            </a:r>
            <a:r>
              <a:rPr lang="en-US" altLang="en-US" sz="1600" b="1" dirty="0">
                <a:latin typeface="Times New Roman" panose="02020603050405020304" pitchFamily="18" charset="0"/>
                <a:cs typeface="Times New Roman" panose="02020603050405020304" pitchFamily="18" charset="0"/>
              </a:rPr>
              <a:t>()</a:t>
            </a:r>
            <a:r>
              <a:rPr lang="en-US" altLang="en-US" sz="1400" b="1" dirty="0">
                <a:latin typeface="Times New Roman" panose="02020603050405020304" pitchFamily="18" charset="0"/>
                <a:cs typeface="Times New Roman" panose="02020603050405020304" pitchFamily="18" charset="0"/>
              </a:rPr>
              <a:t>: </a:t>
            </a:r>
            <a:r>
              <a:rPr lang="en-US" altLang="en-US" sz="1400" dirty="0">
                <a:latin typeface="Times New Roman" panose="02020603050405020304" pitchFamily="18" charset="0"/>
                <a:cs typeface="Times New Roman" panose="02020603050405020304" pitchFamily="18" charset="0"/>
              </a:rPr>
              <a:t>Stop the </a:t>
            </a:r>
            <a:r>
              <a:rPr lang="en-US" altLang="en-US" sz="1400" dirty="0" err="1">
                <a:latin typeface="Times New Roman" panose="02020603050405020304" pitchFamily="18" charset="0"/>
                <a:cs typeface="Times New Roman" panose="02020603050405020304" pitchFamily="18" charset="0"/>
              </a:rPr>
              <a:t>keylogger</a:t>
            </a:r>
            <a:r>
              <a:rPr lang="en-US" altLang="en-US" sz="1400" dirty="0">
                <a:latin typeface="Times New Roman" panose="02020603050405020304" pitchFamily="18" charset="0"/>
                <a:cs typeface="Times New Roman" panose="02020603050405020304" pitchFamily="18" charset="0"/>
              </a:rPr>
              <a:t> and update GUI.</a:t>
            </a:r>
            <a:endParaRPr lang="en-US" altLang="en-US" sz="3600" dirty="0">
              <a:latin typeface="Times New Roman" panose="02020603050405020304" pitchFamily="18" charset="0"/>
              <a:cs typeface="Times New Roman" panose="02020603050405020304" pitchFamily="18" charset="0"/>
            </a:endParaRPr>
          </a:p>
          <a:p>
            <a:pPr lvl="0" defTabSz="914400" eaLnBrk="0" fontAlgn="base" hangingPunct="0">
              <a:lnSpc>
                <a:spcPct val="150000"/>
              </a:lnSpc>
              <a:spcBef>
                <a:spcPct val="0"/>
              </a:spcBef>
              <a:spcAft>
                <a:spcPct val="0"/>
              </a:spcAft>
              <a:buFontTx/>
              <a:buAutoNum type="arabicPeriod" startAt="4"/>
            </a:pPr>
            <a:r>
              <a:rPr lang="en-US" altLang="en-US" dirty="0">
                <a:latin typeface="Times New Roman" panose="02020603050405020304" pitchFamily="18" charset="0"/>
                <a:cs typeface="Times New Roman" panose="02020603050405020304" pitchFamily="18" charset="0"/>
              </a:rPr>
              <a:t>Create GUI elements: Labels and buttons for starting and stopping the </a:t>
            </a:r>
            <a:r>
              <a:rPr lang="en-US" altLang="en-US" dirty="0" err="1">
                <a:latin typeface="Times New Roman" panose="02020603050405020304" pitchFamily="18" charset="0"/>
                <a:cs typeface="Times New Roman" panose="02020603050405020304" pitchFamily="18" charset="0"/>
              </a:rPr>
              <a:t>keylogger</a:t>
            </a:r>
            <a:r>
              <a:rPr lang="en-US" altLang="en-US" dirty="0">
                <a:latin typeface="Times New Roman" panose="02020603050405020304" pitchFamily="18" charset="0"/>
                <a:cs typeface="Times New Roman" panose="02020603050405020304" pitchFamily="18" charset="0"/>
              </a:rPr>
              <a:t>.</a:t>
            </a:r>
          </a:p>
          <a:p>
            <a:pPr lvl="0" defTabSz="914400" eaLnBrk="0" fontAlgn="base" hangingPunct="0">
              <a:lnSpc>
                <a:spcPct val="150000"/>
              </a:lnSpc>
              <a:spcBef>
                <a:spcPct val="0"/>
              </a:spcBef>
              <a:spcAft>
                <a:spcPct val="0"/>
              </a:spcAft>
              <a:buFontTx/>
              <a:buAutoNum type="arabicPeriod" startAt="5"/>
            </a:pPr>
            <a:r>
              <a:rPr lang="en-US" altLang="en-US" dirty="0">
                <a:latin typeface="Times New Roman" panose="02020603050405020304" pitchFamily="18" charset="0"/>
                <a:cs typeface="Times New Roman" panose="02020603050405020304" pitchFamily="18" charset="0"/>
              </a:rPr>
              <a:t>Define the main event loop using </a:t>
            </a:r>
            <a:r>
              <a:rPr lang="en-US" altLang="en-US" sz="1600" dirty="0" err="1">
                <a:latin typeface="Times New Roman" panose="02020603050405020304" pitchFamily="18" charset="0"/>
                <a:cs typeface="Times New Roman" panose="02020603050405020304" pitchFamily="18" charset="0"/>
              </a:rPr>
              <a:t>Tkinter</a:t>
            </a:r>
            <a:r>
              <a:rPr lang="en-US" altLang="en-US" sz="1400" dirty="0" err="1">
                <a:latin typeface="Times New Roman" panose="02020603050405020304" pitchFamily="18" charset="0"/>
                <a:cs typeface="Times New Roman" panose="02020603050405020304" pitchFamily="18" charset="0"/>
              </a:rPr>
              <a:t>'s</a:t>
            </a:r>
            <a:r>
              <a:rPr lang="en-US" altLang="en-US" sz="1400" dirty="0">
                <a:latin typeface="Times New Roman" panose="02020603050405020304" pitchFamily="18" charset="0"/>
                <a:cs typeface="Times New Roman" panose="02020603050405020304" pitchFamily="18" charset="0"/>
              </a:rPr>
              <a:t> </a:t>
            </a:r>
            <a:r>
              <a:rPr lang="en-US" altLang="en-US" sz="1600" dirty="0" err="1">
                <a:latin typeface="Times New Roman" panose="02020603050405020304" pitchFamily="18" charset="0"/>
                <a:cs typeface="Times New Roman" panose="02020603050405020304" pitchFamily="18" charset="0"/>
              </a:rPr>
              <a:t>mainloop</a:t>
            </a:r>
            <a:r>
              <a:rPr lang="en-US" altLang="en-US" sz="1600" dirty="0">
                <a:latin typeface="Times New Roman" panose="02020603050405020304" pitchFamily="18" charset="0"/>
                <a:cs typeface="Times New Roman" panose="02020603050405020304" pitchFamily="18" charset="0"/>
              </a:rPr>
              <a:t>()</a:t>
            </a:r>
            <a:r>
              <a:rPr lang="en-US" altLang="en-US" sz="1400" dirty="0">
                <a:latin typeface="Times New Roman" panose="02020603050405020304" pitchFamily="18" charset="0"/>
                <a:cs typeface="Times New Roman" panose="02020603050405020304" pitchFamily="18" charset="0"/>
              </a:rPr>
              <a:t> function</a:t>
            </a:r>
            <a:r>
              <a:rPr lang="en-US" altLang="en-US" sz="900" dirty="0">
                <a:latin typeface="Times New Roman" panose="02020603050405020304" pitchFamily="18" charset="0"/>
                <a:cs typeface="Times New Roman" panose="02020603050405020304" pitchFamily="18" charset="0"/>
              </a:rPr>
              <a:t>.</a:t>
            </a:r>
            <a:endParaRPr lang="en-US" altLang="en-US" dirty="0">
              <a:latin typeface="Times New Roman" panose="02020603050405020304" pitchFamily="18" charset="0"/>
              <a:cs typeface="Times New Roman" panose="02020603050405020304" pitchFamily="18" charset="0"/>
            </a:endParaRPr>
          </a:p>
          <a:p>
            <a:pPr lvl="0" defTabSz="914400" eaLnBrk="0" fontAlgn="base" hangingPunct="0">
              <a:lnSpc>
                <a:spcPct val="150000"/>
              </a:lnSpc>
              <a:spcBef>
                <a:spcPct val="0"/>
              </a:spcBef>
              <a:spcAft>
                <a:spcPct val="0"/>
              </a:spcAft>
            </a:pPr>
            <a:endParaRPr lang="en-US" altLang="en-US" dirty="0">
              <a:latin typeface="Times New Roman" panose="02020603050405020304" pitchFamily="18" charset="0"/>
              <a:cs typeface="Times New Roman" panose="02020603050405020304" pitchFamily="18" charset="0"/>
            </a:endParaRPr>
          </a:p>
          <a:p>
            <a:pPr>
              <a:lnSpc>
                <a:spcPct val="150000"/>
              </a:lnSpc>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2464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881743"/>
          </a:xfrm>
        </p:spPr>
        <p:txBody>
          <a:bodyPr>
            <a:normAutofit fontScale="90000"/>
          </a:bodyPr>
          <a:lstStyle/>
          <a:p>
            <a:pPr lvl="0"/>
            <a:r>
              <a:rPr lang="en-US" altLang="en-US" b="1" dirty="0">
                <a:solidFill>
                  <a:schemeClr val="tx1"/>
                </a:solidFill>
                <a:latin typeface="Times New Roman" panose="02020603050405020304" pitchFamily="18" charset="0"/>
                <a:cs typeface="Times New Roman" panose="02020603050405020304" pitchFamily="18" charset="0"/>
              </a:rPr>
              <a:t>Deployment </a:t>
            </a:r>
            <a:r>
              <a:rPr lang="en-US" altLang="en-US" b="1" dirty="0" smtClean="0">
                <a:solidFill>
                  <a:schemeClr val="tx1"/>
                </a:solidFill>
                <a:latin typeface="Times New Roman" panose="02020603050405020304" pitchFamily="18" charset="0"/>
                <a:cs typeface="Times New Roman" panose="02020603050405020304" pitchFamily="18" charset="0"/>
              </a:rPr>
              <a:t>Process</a:t>
            </a:r>
            <a:r>
              <a:rPr lang="en-US" altLang="en-US" dirty="0">
                <a:solidFill>
                  <a:schemeClr val="tx1"/>
                </a:solidFill>
                <a:latin typeface="Times New Roman" panose="02020603050405020304" pitchFamily="18" charset="0"/>
                <a:cs typeface="Times New Roman" panose="02020603050405020304" pitchFamily="18" charset="0"/>
              </a:rPr>
              <a:t/>
            </a:r>
            <a:br>
              <a:rPr lang="en-US" altLang="en-US" dirty="0">
                <a:solidFill>
                  <a:schemeClr val="tx1"/>
                </a:solidFill>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6" name="TextBox 5"/>
          <p:cNvSpPr txBox="1"/>
          <p:nvPr/>
        </p:nvSpPr>
        <p:spPr>
          <a:xfrm>
            <a:off x="1632858" y="1654629"/>
            <a:ext cx="10058400" cy="5170646"/>
          </a:xfrm>
          <a:prstGeom prst="rect">
            <a:avLst/>
          </a:prstGeom>
          <a:noFill/>
        </p:spPr>
        <p:txBody>
          <a:bodyPr wrap="square" rtlCol="0">
            <a:spAutoFit/>
          </a:bodyPr>
          <a:lstStyle/>
          <a:p>
            <a:pPr marL="285750" lvl="0" indent="-285750" defTabSz="914400" eaLnBrk="0" fontAlgn="base" hangingPunct="0">
              <a:lnSpc>
                <a:spcPct val="150000"/>
              </a:lnSpc>
              <a:spcBef>
                <a:spcPct val="0"/>
              </a:spcBef>
              <a:spcAft>
                <a:spcPct val="0"/>
              </a:spcAft>
              <a:buFont typeface="Arial" panose="020B0604020202020204" pitchFamily="34" charset="0"/>
              <a:buChar char="•"/>
            </a:pPr>
            <a:endParaRPr lang="en-US" altLang="en-US" dirty="0">
              <a:latin typeface="Times New Roman" panose="02020603050405020304" pitchFamily="18" charset="0"/>
              <a:cs typeface="Times New Roman" panose="02020603050405020304" pitchFamily="18" charset="0"/>
            </a:endParaRPr>
          </a:p>
          <a:p>
            <a:pPr marL="285750" lvl="0" indent="-285750" defTabSz="914400" eaLnBrk="0" fontAlgn="base" hangingPunct="0">
              <a:lnSpc>
                <a:spcPct val="150000"/>
              </a:lnSpc>
              <a:spcBef>
                <a:spcPct val="0"/>
              </a:spcBef>
              <a:spcAft>
                <a:spcPct val="0"/>
              </a:spcAft>
              <a:buFont typeface="Arial" panose="020B0604020202020204" pitchFamily="34" charset="0"/>
              <a:buChar char="•"/>
            </a:pPr>
            <a:r>
              <a:rPr lang="en-US" altLang="en-US" dirty="0">
                <a:latin typeface="Times New Roman" panose="02020603050405020304" pitchFamily="18" charset="0"/>
                <a:cs typeface="Times New Roman" panose="02020603050405020304" pitchFamily="18" charset="0"/>
              </a:rPr>
              <a:t>Ensure Python is installed on the target machine.</a:t>
            </a:r>
          </a:p>
          <a:p>
            <a:pPr marL="285750" lvl="0" indent="-285750" defTabSz="914400" eaLnBrk="0" fontAlgn="base" hangingPunct="0">
              <a:lnSpc>
                <a:spcPct val="150000"/>
              </a:lnSpc>
              <a:spcBef>
                <a:spcPct val="0"/>
              </a:spcBef>
              <a:spcAft>
                <a:spcPct val="0"/>
              </a:spcAft>
              <a:buFont typeface="Arial" panose="020B0604020202020204" pitchFamily="34" charset="0"/>
              <a:buChar char="•"/>
            </a:pPr>
            <a:r>
              <a:rPr lang="en-US" altLang="en-US" dirty="0">
                <a:latin typeface="Times New Roman" panose="02020603050405020304" pitchFamily="18" charset="0"/>
                <a:cs typeface="Times New Roman" panose="02020603050405020304" pitchFamily="18" charset="0"/>
              </a:rPr>
              <a:t>Install necessary libraries using </a:t>
            </a:r>
            <a:r>
              <a:rPr lang="en-US" altLang="en-US" dirty="0" smtClean="0">
                <a:latin typeface="Times New Roman" panose="02020603050405020304" pitchFamily="18" charset="0"/>
                <a:cs typeface="Times New Roman" panose="02020603050405020304" pitchFamily="18" charset="0"/>
              </a:rPr>
              <a:t>pip:</a:t>
            </a:r>
          </a:p>
          <a:p>
            <a:pPr lvl="0" defTabSz="914400" eaLnBrk="0" fontAlgn="base" hangingPunct="0">
              <a:lnSpc>
                <a:spcPct val="150000"/>
              </a:lnSpc>
              <a:spcBef>
                <a:spcPct val="0"/>
              </a:spcBef>
              <a:spcAft>
                <a:spcPct val="0"/>
              </a:spcAft>
            </a:pPr>
            <a:endParaRPr lang="en-US" altLang="en-US" sz="1000" dirty="0" smtClean="0">
              <a:latin typeface="Times New Roman" panose="02020603050405020304" pitchFamily="18" charset="0"/>
              <a:cs typeface="Times New Roman" panose="02020603050405020304" pitchFamily="18" charset="0"/>
            </a:endParaRPr>
          </a:p>
          <a:p>
            <a:pPr lvl="0" defTabSz="914400" eaLnBrk="0" fontAlgn="base" hangingPunct="0">
              <a:lnSpc>
                <a:spcPct val="150000"/>
              </a:lnSpc>
              <a:spcBef>
                <a:spcPct val="0"/>
              </a:spcBef>
              <a:spcAft>
                <a:spcPct val="0"/>
              </a:spcAft>
            </a:pPr>
            <a:r>
              <a:rPr lang="en-US" altLang="en-US" sz="1000" dirty="0">
                <a:latin typeface="Times New Roman" panose="02020603050405020304" pitchFamily="18" charset="0"/>
                <a:cs typeface="Times New Roman" panose="02020603050405020304" pitchFamily="18" charset="0"/>
              </a:rPr>
              <a:t>	</a:t>
            </a:r>
            <a:r>
              <a:rPr lang="en-US" altLang="en-US" b="1" dirty="0" smtClean="0">
                <a:latin typeface="Times New Roman" panose="02020603050405020304" pitchFamily="18" charset="0"/>
                <a:cs typeface="Times New Roman" panose="02020603050405020304" pitchFamily="18" charset="0"/>
              </a:rPr>
              <a:t>pip install </a:t>
            </a:r>
            <a:r>
              <a:rPr lang="en-US" altLang="en-US" b="1" dirty="0" err="1" smtClean="0">
                <a:latin typeface="Times New Roman" panose="02020603050405020304" pitchFamily="18" charset="0"/>
                <a:cs typeface="Times New Roman" panose="02020603050405020304" pitchFamily="18" charset="0"/>
              </a:rPr>
              <a:t>pynput</a:t>
            </a:r>
            <a:endParaRPr lang="en-US" altLang="en-US" b="1" dirty="0" smtClean="0">
              <a:latin typeface="Times New Roman" panose="02020603050405020304" pitchFamily="18" charset="0"/>
              <a:cs typeface="Times New Roman" panose="02020603050405020304" pitchFamily="18" charset="0"/>
            </a:endParaRPr>
          </a:p>
          <a:p>
            <a:pPr lvl="0" defTabSz="914400" eaLnBrk="0" fontAlgn="base" hangingPunct="0">
              <a:lnSpc>
                <a:spcPct val="150000"/>
              </a:lnSpc>
              <a:spcBef>
                <a:spcPct val="0"/>
              </a:spcBef>
              <a:spcAft>
                <a:spcPct val="0"/>
              </a:spcAft>
            </a:pPr>
            <a:r>
              <a:rPr lang="en-US" altLang="en-US" sz="1400" b="1" dirty="0">
                <a:latin typeface="Times New Roman" panose="02020603050405020304" pitchFamily="18" charset="0"/>
                <a:cs typeface="Times New Roman" panose="02020603050405020304" pitchFamily="18" charset="0"/>
              </a:rPr>
              <a:t>	</a:t>
            </a:r>
            <a:r>
              <a:rPr lang="en-US" altLang="en-US" b="1" dirty="0" smtClean="0">
                <a:latin typeface="Times New Roman" panose="02020603050405020304" pitchFamily="18" charset="0"/>
                <a:cs typeface="Times New Roman" panose="02020603050405020304" pitchFamily="18" charset="0"/>
              </a:rPr>
              <a:t>pip install </a:t>
            </a:r>
            <a:r>
              <a:rPr lang="en-US" altLang="en-US" b="1" dirty="0" err="1" smtClean="0">
                <a:latin typeface="Times New Roman" panose="02020603050405020304" pitchFamily="18" charset="0"/>
                <a:cs typeface="Times New Roman" panose="02020603050405020304" pitchFamily="18" charset="0"/>
              </a:rPr>
              <a:t>jsonlib</a:t>
            </a:r>
            <a:endParaRPr lang="en-US" altLang="en-US" sz="1400" b="1" dirty="0" smtClean="0">
              <a:latin typeface="Times New Roman" panose="02020603050405020304" pitchFamily="18" charset="0"/>
              <a:cs typeface="Times New Roman" panose="02020603050405020304" pitchFamily="18" charset="0"/>
            </a:endParaRPr>
          </a:p>
          <a:p>
            <a:pPr marL="574675" lvl="0" indent="-171450" defTabSz="914400" eaLnBrk="0" fontAlgn="base" hangingPunct="0">
              <a:lnSpc>
                <a:spcPct val="150000"/>
              </a:lnSpc>
              <a:spcBef>
                <a:spcPct val="0"/>
              </a:spcBef>
              <a:spcAft>
                <a:spcPct val="0"/>
              </a:spcAft>
              <a:buFont typeface="Arial" panose="020B0604020202020204" pitchFamily="34" charset="0"/>
              <a:buChar char="•"/>
            </a:pPr>
            <a:endParaRPr lang="en-US" altLang="en-US" sz="1200" dirty="0" smtClean="0">
              <a:latin typeface="Times New Roman" panose="02020603050405020304" pitchFamily="18" charset="0"/>
              <a:cs typeface="Times New Roman" panose="02020603050405020304" pitchFamily="18" charset="0"/>
            </a:endParaRPr>
          </a:p>
          <a:p>
            <a:pPr marL="285750" indent="-285750" defTabSz="914400" eaLnBrk="0" fontAlgn="base" hangingPunct="0">
              <a:lnSpc>
                <a:spcPct val="150000"/>
              </a:lnSpc>
              <a:spcBef>
                <a:spcPct val="0"/>
              </a:spcBef>
              <a:spcAft>
                <a:spcPct val="0"/>
              </a:spcAft>
              <a:buFont typeface="Arial" panose="020B0604020202020204" pitchFamily="34" charset="0"/>
              <a:buChar char="•"/>
            </a:pPr>
            <a:r>
              <a:rPr lang="en-US" altLang="en-US" dirty="0" smtClean="0">
                <a:latin typeface="Times New Roman" panose="02020603050405020304" pitchFamily="18" charset="0"/>
                <a:cs typeface="Times New Roman" panose="02020603050405020304" pitchFamily="18" charset="0"/>
              </a:rPr>
              <a:t>Copy </a:t>
            </a:r>
            <a:r>
              <a:rPr lang="en-US" altLang="en-US" dirty="0">
                <a:latin typeface="Times New Roman" panose="02020603050405020304" pitchFamily="18" charset="0"/>
                <a:cs typeface="Times New Roman" panose="02020603050405020304" pitchFamily="18" charset="0"/>
              </a:rPr>
              <a:t>the Python script to the target </a:t>
            </a:r>
            <a:r>
              <a:rPr lang="en-US" altLang="en-US" dirty="0" smtClean="0">
                <a:latin typeface="Times New Roman" panose="02020603050405020304" pitchFamily="18" charset="0"/>
                <a:cs typeface="Times New Roman" panose="02020603050405020304" pitchFamily="18" charset="0"/>
              </a:rPr>
              <a:t>machine.</a:t>
            </a:r>
            <a:endParaRPr lang="en-US" altLang="en-US" dirty="0">
              <a:latin typeface="Times New Roman" panose="02020603050405020304" pitchFamily="18" charset="0"/>
              <a:cs typeface="Times New Roman" panose="02020603050405020304" pitchFamily="18" charset="0"/>
            </a:endParaRPr>
          </a:p>
          <a:p>
            <a:pPr marL="285750" indent="-285750" defTabSz="914400" eaLnBrk="0" fontAlgn="base" hangingPunct="0">
              <a:lnSpc>
                <a:spcPct val="150000"/>
              </a:lnSpc>
              <a:spcBef>
                <a:spcPct val="0"/>
              </a:spcBef>
              <a:spcAft>
                <a:spcPct val="0"/>
              </a:spcAft>
              <a:buFont typeface="Arial" panose="020B0604020202020204" pitchFamily="34" charset="0"/>
              <a:buChar char="•"/>
            </a:pPr>
            <a:r>
              <a:rPr lang="en-US" altLang="en-US" dirty="0" smtClean="0">
                <a:latin typeface="Times New Roman" panose="02020603050405020304" pitchFamily="18" charset="0"/>
                <a:cs typeface="Times New Roman" panose="02020603050405020304" pitchFamily="18" charset="0"/>
              </a:rPr>
              <a:t>Execute the script to start the </a:t>
            </a:r>
            <a:r>
              <a:rPr lang="en-US" altLang="en-US" dirty="0" err="1" smtClean="0">
                <a:latin typeface="Times New Roman" panose="02020603050405020304" pitchFamily="18" charset="0"/>
                <a:cs typeface="Times New Roman" panose="02020603050405020304" pitchFamily="18" charset="0"/>
              </a:rPr>
              <a:t>keylogger</a:t>
            </a:r>
            <a:r>
              <a:rPr lang="en-US" altLang="en-US" dirty="0" smtClean="0">
                <a:latin typeface="Times New Roman" panose="02020603050405020304" pitchFamily="18" charset="0"/>
                <a:cs typeface="Times New Roman" panose="02020603050405020304" pitchFamily="18" charset="0"/>
              </a:rPr>
              <a:t>.</a:t>
            </a:r>
          </a:p>
          <a:p>
            <a:pPr marL="285750" lvl="0" indent="-285750" defTabSz="914400" eaLnBrk="0" fontAlgn="base" hangingPunct="0">
              <a:lnSpc>
                <a:spcPct val="150000"/>
              </a:lnSpc>
              <a:spcBef>
                <a:spcPct val="0"/>
              </a:spcBef>
              <a:spcAft>
                <a:spcPct val="0"/>
              </a:spcAft>
              <a:buFont typeface="Arial" panose="020B0604020202020204" pitchFamily="34" charset="0"/>
              <a:buChar char="•"/>
            </a:pPr>
            <a:r>
              <a:rPr lang="en-US" altLang="en-US" dirty="0" smtClean="0">
                <a:latin typeface="Times New Roman" panose="02020603050405020304" pitchFamily="18" charset="0"/>
                <a:cs typeface="Times New Roman" panose="02020603050405020304" pitchFamily="18" charset="0"/>
              </a:rPr>
              <a:t>Click </a:t>
            </a:r>
            <a:r>
              <a:rPr lang="en-US" altLang="en-US" dirty="0">
                <a:latin typeface="Times New Roman" panose="02020603050405020304" pitchFamily="18" charset="0"/>
                <a:cs typeface="Times New Roman" panose="02020603050405020304" pitchFamily="18" charset="0"/>
              </a:rPr>
              <a:t>"Start" button to begin keylogging.</a:t>
            </a:r>
          </a:p>
          <a:p>
            <a:pPr marL="285750" lvl="0" indent="-285750" defTabSz="914400" eaLnBrk="0" fontAlgn="base" hangingPunct="0">
              <a:lnSpc>
                <a:spcPct val="150000"/>
              </a:lnSpc>
              <a:spcBef>
                <a:spcPct val="0"/>
              </a:spcBef>
              <a:spcAft>
                <a:spcPct val="0"/>
              </a:spcAft>
              <a:buFont typeface="Arial" panose="020B0604020202020204" pitchFamily="34" charset="0"/>
              <a:buChar char="•"/>
            </a:pPr>
            <a:r>
              <a:rPr lang="en-US" altLang="en-US" dirty="0">
                <a:latin typeface="Times New Roman" panose="02020603050405020304" pitchFamily="18" charset="0"/>
                <a:cs typeface="Times New Roman" panose="02020603050405020304" pitchFamily="18" charset="0"/>
              </a:rPr>
              <a:t>Click "Stop" button to stop keylogging. </a:t>
            </a:r>
          </a:p>
          <a:p>
            <a:pPr marL="285750" indent="-285750">
              <a:lnSpc>
                <a:spcPct val="150000"/>
              </a:lnSpc>
              <a:buFont typeface="Arial" panose="020B0604020202020204" pitchFamily="34" charset="0"/>
              <a:buChar char="•"/>
            </a:pPr>
            <a:endParaRPr lang="en-US" dirty="0" smtClean="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94236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0872" y="1861458"/>
            <a:ext cx="4283528" cy="2569028"/>
          </a:xfrm>
        </p:spPr>
        <p:txBody>
          <a:bodyPr>
            <a:normAutofit/>
          </a:bodyPr>
          <a:lstStyle/>
          <a:p>
            <a:r>
              <a:rPr lang="en-US" sz="5400" b="1" dirty="0" smtClean="0">
                <a:solidFill>
                  <a:srgbClr val="FFFFFF"/>
                </a:solidFill>
                <a:latin typeface="Times New Roman" panose="02020603050405020304" pitchFamily="18" charset="0"/>
                <a:ea typeface="+mn-lt"/>
                <a:cs typeface="Times New Roman" panose="02020603050405020304" pitchFamily="18" charset="0"/>
              </a:rPr>
              <a:t>Result :</a:t>
            </a:r>
            <a:endParaRPr lang="en-US" sz="5400" dirty="0">
              <a:solidFill>
                <a:srgbClr val="FFFFFF"/>
              </a:solidFill>
              <a:latin typeface="Times New Roman" panose="02020603050405020304" pitchFamily="18" charset="0"/>
              <a:cs typeface="Times New Roman" panose="02020603050405020304" pitchFamily="18" charset="0"/>
            </a:endParaRPr>
          </a:p>
        </p:txBody>
      </p:sp>
      <p:pic>
        <p:nvPicPr>
          <p:cNvPr id="9" name="Picture Placeholder 8"/>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131" t="1746" r="609" b="952"/>
          <a:stretch/>
        </p:blipFill>
        <p:spPr>
          <a:xfrm>
            <a:off x="6032248" y="685800"/>
            <a:ext cx="5727626" cy="493122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1958908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Content Placeholder 6"/>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1025" t="912" r="1456" b="2128"/>
          <a:stretch/>
        </p:blipFill>
        <p:spPr>
          <a:xfrm>
            <a:off x="1045780" y="729343"/>
            <a:ext cx="5304437" cy="5728607"/>
          </a:xfrm>
          <a:prstGeom prst="rect">
            <a:avLst/>
          </a:prstGeom>
          <a:ln>
            <a:noFill/>
          </a:ln>
          <a:effectLst>
            <a:outerShdw blurRad="190500" algn="tl" rotWithShape="0">
              <a:srgbClr val="000000">
                <a:alpha val="70000"/>
              </a:srgbClr>
            </a:outerShdw>
          </a:effectLst>
        </p:spPr>
      </p:pic>
      <p:pic>
        <p:nvPicPr>
          <p:cNvPr id="15" name="Picture Placeholder 4"/>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1125" t="1112" r="8854" b="5989"/>
          <a:stretch/>
        </p:blipFill>
        <p:spPr>
          <a:xfrm>
            <a:off x="6647586" y="732063"/>
            <a:ext cx="4993662" cy="572588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034317423"/>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infopath/2007/PartnerControls"/>
    <ds:schemaRef ds:uri="16c05727-aa75-4e4a-9b5f-8a80a1165891"/>
    <ds:schemaRef ds:uri="http://schemas.openxmlformats.org/package/2006/metadata/core-properties"/>
    <ds:schemaRef ds:uri="http://purl.org/dc/elements/1.1/"/>
    <ds:schemaRef ds:uri="http://schemas.microsoft.com/office/2006/metadata/properties"/>
    <ds:schemaRef ds:uri="http://schemas.microsoft.com/office/2006/documentManagement/types"/>
    <ds:schemaRef ds:uri="http://purl.org/dc/terms/"/>
    <ds:schemaRef ds:uri="71af3243-3dd4-4a8d-8c0d-dd76da1f02a5"/>
    <ds:schemaRef ds:uri="http://www.w3.org/XML/1998/namespace"/>
    <ds:schemaRef ds:uri="http://purl.org/dc/dcmitype/"/>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667</Words>
  <Application>Microsoft Office PowerPoint</Application>
  <PresentationFormat>Widescreen</PresentationFormat>
  <Paragraphs>77</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Adobe Caslon Pro Bold</vt:lpstr>
      <vt:lpstr>Arial</vt:lpstr>
      <vt:lpstr>Bodoni MT</vt:lpstr>
      <vt:lpstr>Calibri</vt:lpstr>
      <vt:lpstr>Franklin Gothic Book</vt:lpstr>
      <vt:lpstr>Times New Roman</vt:lpstr>
      <vt:lpstr>Wingdings</vt:lpstr>
      <vt:lpstr>Crop</vt:lpstr>
      <vt:lpstr>keylogger</vt:lpstr>
      <vt:lpstr>Outline: </vt:lpstr>
      <vt:lpstr>Problem Statement</vt:lpstr>
      <vt:lpstr>Proposed System/Solution</vt:lpstr>
      <vt:lpstr>System Development Approach</vt:lpstr>
      <vt:lpstr>Algorithm</vt:lpstr>
      <vt:lpstr>Deployment Process </vt:lpstr>
      <vt:lpstr>Result :</vt:lpstr>
      <vt:lpstr>PowerPoint Presentation</vt:lpstr>
      <vt:lpstr>Conclusion</vt:lpstr>
      <vt:lpstr>Future Scope </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2024-04-04T05:49:49Z</dcterms:created>
  <dcterms:modified xsi:type="dcterms:W3CDTF">2024-04-04T07:42:46Z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